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68" r:id="rId5"/>
    <p:sldId id="270" r:id="rId6"/>
    <p:sldId id="275" r:id="rId7"/>
    <p:sldId id="269" r:id="rId8"/>
    <p:sldId id="288" r:id="rId9"/>
    <p:sldId id="299" r:id="rId10"/>
    <p:sldId id="313" r:id="rId11"/>
    <p:sldId id="311" r:id="rId12"/>
    <p:sldId id="312" r:id="rId13"/>
    <p:sldId id="260" r:id="rId14"/>
    <p:sldId id="292" r:id="rId15"/>
    <p:sldId id="306" r:id="rId16"/>
    <p:sldId id="308" r:id="rId17"/>
    <p:sldId id="273" r:id="rId18"/>
    <p:sldId id="279" r:id="rId19"/>
    <p:sldId id="259" r:id="rId20"/>
    <p:sldId id="282" r:id="rId21"/>
    <p:sldId id="257" r:id="rId22"/>
    <p:sldId id="295" r:id="rId23"/>
    <p:sldId id="296" r:id="rId24"/>
    <p:sldId id="261" r:id="rId25"/>
    <p:sldId id="297" r:id="rId26"/>
    <p:sldId id="264" r:id="rId27"/>
    <p:sldId id="317" r:id="rId28"/>
    <p:sldId id="266" r:id="rId29"/>
    <p:sldId id="303" r:id="rId30"/>
    <p:sldId id="309" r:id="rId31"/>
    <p:sldId id="314" r:id="rId32"/>
    <p:sldId id="310" r:id="rId33"/>
    <p:sldId id="316" r:id="rId34"/>
    <p:sldId id="315" r:id="rId35"/>
    <p:sldId id="267" r:id="rId36"/>
  </p:sldIdLst>
  <p:sldSz cx="9144000" cy="6858000" type="screen4x3"/>
  <p:notesSz cx="7010400" cy="92964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9E31074-104C-438A-9BA4-A49184B47EE8}">
          <p14:sldIdLst>
            <p14:sldId id="268"/>
            <p14:sldId id="270"/>
            <p14:sldId id="275"/>
            <p14:sldId id="269"/>
            <p14:sldId id="288"/>
            <p14:sldId id="299"/>
            <p14:sldId id="313"/>
            <p14:sldId id="311"/>
            <p14:sldId id="312"/>
            <p14:sldId id="260"/>
            <p14:sldId id="292"/>
            <p14:sldId id="306"/>
            <p14:sldId id="308"/>
            <p14:sldId id="273"/>
            <p14:sldId id="279"/>
            <p14:sldId id="259"/>
            <p14:sldId id="282"/>
            <p14:sldId id="257"/>
            <p14:sldId id="295"/>
            <p14:sldId id="296"/>
            <p14:sldId id="261"/>
            <p14:sldId id="297"/>
            <p14:sldId id="264"/>
            <p14:sldId id="317"/>
            <p14:sldId id="266"/>
            <p14:sldId id="303"/>
            <p14:sldId id="309"/>
            <p14:sldId id="314"/>
            <p14:sldId id="310"/>
            <p14:sldId id="316"/>
            <p14:sldId id="315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bry Nathalie" initials="AN" lastIdx="2" clrIdx="0">
    <p:extLst>
      <p:ext uri="{19B8F6BF-5375-455C-9EA6-DF929625EA0E}">
        <p15:presenceInfo xmlns:p15="http://schemas.microsoft.com/office/powerpoint/2012/main" userId="S-1-5-21-2333148806-2804571417-314706963-2077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C7E"/>
    <a:srgbClr val="627772"/>
    <a:srgbClr val="F96951"/>
    <a:srgbClr val="4DD0D3"/>
    <a:srgbClr val="86D4DA"/>
    <a:srgbClr val="E75779"/>
    <a:srgbClr val="FF99FF"/>
    <a:srgbClr val="3BB9C3"/>
    <a:srgbClr val="3FB1D5"/>
    <a:srgbClr val="FF3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87224" autoAdjust="0"/>
  </p:normalViewPr>
  <p:slideViewPr>
    <p:cSldViewPr snapToGrid="0">
      <p:cViewPr varScale="1">
        <p:scale>
          <a:sx n="100" d="100"/>
          <a:sy n="100" d="100"/>
        </p:scale>
        <p:origin x="15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8"/>
    </p:cViewPr>
  </p:sorterViewPr>
  <p:notesViewPr>
    <p:cSldViewPr snapToGrid="0">
      <p:cViewPr varScale="1">
        <p:scale>
          <a:sx n="59" d="100"/>
          <a:sy n="59" d="100"/>
        </p:scale>
        <p:origin x="319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512774-BE62-4CB8-A52E-D89F4F5118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AE6F9B-6DD0-4E6F-AC97-660519A67B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5B8E-7D9D-4F36-943C-52B32E64267E}" type="datetimeFigureOut">
              <a:rPr lang="fr-CA" smtClean="0"/>
              <a:t>2021-06-29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EEA43D-B07D-4A15-BE1F-5D9BCF3D09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0E7F41-A91B-4268-BED5-0AE5EE8B37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4BCD4-0F9B-447F-A0D6-6D917AA4FD3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9249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E80BFA-13EE-4EBC-954F-8A8DB9E6F458}" type="datetimeFigureOut">
              <a:rPr lang="fr-CA" smtClean="0"/>
              <a:t>2021-06-29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5AB3A0-BF77-4C45-AFCA-A1EBD1B9162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739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6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b="1" u="sng" dirty="0"/>
              <a:t>Message enregistré :</a:t>
            </a:r>
            <a:r>
              <a:rPr lang="fr-CA" b="0" u="none" dirty="0"/>
              <a:t> </a:t>
            </a:r>
            <a:r>
              <a:rPr lang="fr-CA" b="0" i="1" u="none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Bonjour à toi cher futur élève de maternelle et bonjour à tes parents. Bienvenue dans la visite virtuelle de ta future école. »</a:t>
            </a:r>
          </a:p>
          <a:p>
            <a:pPr marL="465886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A" b="0" i="1" u="none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5886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b="1" u="sng" dirty="0"/>
              <a:t> Informations complémentaires :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Insérer le logo de votre école s’il y a lieu.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Remplacer le logo de votre centre de services scolaire.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Insérer les informations (coordonnées) de votre école.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="1" u="sng" baseline="0" dirty="0"/>
              <a:t>Petit truc : </a:t>
            </a:r>
            <a:r>
              <a:rPr lang="fr-CA" baseline="0" dirty="0"/>
              <a:t>En utilisant le bouton « REMPLACER », inscrire dans la zone « RECHERCHER » [INSÉRER NOM ÉCOLE] « REMPLACER PAR » le nom de votre école. En cliquant sur « REMPLACER TOUT », les modifications seront faites dans tout le document. </a:t>
            </a:r>
          </a:p>
          <a:p>
            <a:pPr defTabSz="931774">
              <a:defRPr/>
            </a:pPr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996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418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604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0" i="1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8958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6119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7701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683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001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6397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1" i="1" u="sng" strike="noStrike" kern="1200" cap="none" normalizeH="0" baseline="0" dirty="0">
              <a:ln>
                <a:noFill/>
              </a:ln>
              <a:solidFill>
                <a:srgbClr val="273E6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482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5438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4195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1004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637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3135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4159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4740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u="sng" dirty="0"/>
              <a:t>Message enregistré :</a:t>
            </a:r>
            <a:r>
              <a:rPr lang="fr-CA" b="1" u="none" dirty="0"/>
              <a:t> </a:t>
            </a:r>
            <a:r>
              <a:rPr lang="fr-CA" b="0" i="1" u="none" dirty="0"/>
              <a:t>« Après les vacances d’été, quand tu commenceras l’école, tu découvriras qui sera ton </a:t>
            </a:r>
            <a:r>
              <a:rPr lang="fr-CA" b="0" i="1" u="none" dirty="0" smtClean="0"/>
              <a:t>enseignante.  Nous</a:t>
            </a:r>
            <a:r>
              <a:rPr lang="fr-CA" b="0" i="1" u="none" baseline="0" dirty="0" smtClean="0"/>
              <a:t> avons très hâte de te rencontrer et de jouer avec toi!</a:t>
            </a:r>
            <a:r>
              <a:rPr lang="fr-CA" b="0" i="1" u="none" dirty="0"/>
              <a:t> »</a:t>
            </a:r>
            <a:endParaRPr lang="fr-CA" b="1" i="1" u="sng" dirty="0"/>
          </a:p>
          <a:p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u="sng" dirty="0"/>
              <a:t>Informations complémentaires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Derrière l’image de la plage se cache une autre image qui apparaît en mode animation.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5268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altLang="fr-FR" sz="1200" b="0" i="1" u="none" strike="noStrike" kern="1200" cap="none" normalizeH="0" baseline="0" dirty="0">
              <a:ln>
                <a:noFill/>
              </a:ln>
              <a:solidFill>
                <a:srgbClr val="273E6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9945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u="sng" dirty="0"/>
              <a:t>Informations complémentaires</a:t>
            </a:r>
            <a:endParaRPr lang="fr-CA" baseline="0" dirty="0"/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Personnaliser les informations sur les partenaires de réalisation de la mise en page. Ajouter le logo de votre CSS dans la case supérieure droite.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Conserver les informations se trouvant sur cette page ainsi que les logos.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8307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576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2651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etc.)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1246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0346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439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1063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AB3A0-BF77-4C45-AFCA-A1EBD1B9162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439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9AC9-4EC6-41D7-99B8-73F8647D5DD3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586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28522-FF76-4BD0-9C7B-C673F1A5975E}" type="datetime1">
              <a:rPr lang="fr-CA" smtClean="0"/>
              <a:t>2021-06-29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41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122C-F5A3-4FD0-A382-935B6D29DF04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215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28D0-D23F-45E2-AD48-89A06D74E960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465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446D-9CF5-42FF-A520-DF820C0CA52E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395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93AB9C-FF75-48F9-866C-50F97D21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BE43B9-B3B1-4D68-8AE8-12E8ADAB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4BA9-B187-4E85-9A16-449435D04721}" type="datetime1">
              <a:rPr lang="fr-CA" smtClean="0"/>
              <a:t>2021-06-29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B959EF-9E6D-4600-AAF3-B4D9A423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CD2D89-3024-4B76-AC71-4D53580C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736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B933-B86A-47F5-93CB-C97F80DE2377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278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34C-7BD5-4AEC-9DE8-96A483D35CB5}" type="datetime1">
              <a:rPr lang="fr-CA" smtClean="0"/>
              <a:t>2021-06-29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210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BD4D-AFC5-46B2-BBD9-5D417055C97F}" type="datetime1">
              <a:rPr lang="fr-CA" smtClean="0"/>
              <a:t>2021-06-29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923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016C-73E1-444A-AC24-5E69A58B8549}" type="datetime1">
              <a:rPr lang="fr-CA" smtClean="0"/>
              <a:t>2021-06-29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063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CC0C-7E1E-4253-8C83-7BA9F825462F}" type="datetime1">
              <a:rPr lang="fr-CA" smtClean="0"/>
              <a:t>2021-06-29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308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6CD8-B8B2-45F0-8E89-F324ADABC333}" type="datetime1">
              <a:rPr lang="fr-CA" smtClean="0"/>
              <a:t>2021-06-29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09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24BA9-B187-4E85-9A16-449435D04721}" type="datetime1">
              <a:rPr lang="fr-CA" smtClean="0"/>
              <a:t>2021-06-29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C4DDE-6DA8-4590-ADD2-7BBF137130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240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8.png"/><Relationship Id="rId5" Type="http://schemas.openxmlformats.org/officeDocument/2006/relationships/image" Target="../media/image38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8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48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5.png"/><Relationship Id="rId7" Type="http://schemas.openxmlformats.org/officeDocument/2006/relationships/image" Target="../media/image5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itreetgrandir.com/fr/etape/5-8-ans/ecole/fiche.aspx?doc=entree-maternelle-craintes-enfants-parents" TargetMode="External"/><Relationship Id="rId11" Type="http://schemas.openxmlformats.org/officeDocument/2006/relationships/image" Target="../media/image59.jpg"/><Relationship Id="rId5" Type="http://schemas.openxmlformats.org/officeDocument/2006/relationships/hyperlink" Target="https://naitreetgrandir.com/fr/etape/5-8-ans/ecole/fiche.aspx?doc=ik-naitre-grandir-reconforter-jouer-enseigner-entree-maternelle" TargetMode="External"/><Relationship Id="rId10" Type="http://schemas.openxmlformats.org/officeDocument/2006/relationships/image" Target="../media/image58.jpeg"/><Relationship Id="rId4" Type="http://schemas.openxmlformats.org/officeDocument/2006/relationships/hyperlink" Target="https://naitreetgrandir.com/fr/dossier/bientot-la-maternelle/" TargetMode="External"/><Relationship Id="rId9" Type="http://schemas.openxmlformats.org/officeDocument/2006/relationships/hyperlink" Target="https://naitreetgrandir.com/fr/etape/3-5-ans/garderie/fiche.aspx?doc=ik-naitre-grandir-ecole-rentree-maternell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cepages.cssd.gouv.qc.ca/ecole/regles-vie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cepages.cssd.gouv.qc.ca/" TargetMode="Externa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sd.gouv.qc.ca/parents-eleves/calendriers-scolaire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ommons.wikimedia.org/wiki/File:Basisschool_Reigerlaan_-_gang_fr%C3%B6belschool.JPG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fae.qc.ca/pedagogie/prescolaire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fae.qc.ca/wp-content/uploads/2011/01/20170418_Depliant_Entree_progressive_mammouth_WEB.pdf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www.freepik.com/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hyperlink" Target="http://www.pixabay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47D8396-3E61-4AA9-A33C-FA5E8AB1017C}"/>
              </a:ext>
            </a:extLst>
          </p:cNvPr>
          <p:cNvSpPr txBox="1"/>
          <p:nvPr/>
        </p:nvSpPr>
        <p:spPr>
          <a:xfrm>
            <a:off x="253198" y="390359"/>
            <a:ext cx="8637603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École des Cépages: </a:t>
            </a:r>
            <a:r>
              <a:rPr lang="fr-CA" sz="4800" b="1" dirty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mon école!</a:t>
            </a:r>
          </a:p>
        </p:txBody>
      </p:sp>
      <p:sp>
        <p:nvSpPr>
          <p:cNvPr id="11" name="Coordonnées école">
            <a:extLst>
              <a:ext uri="{FF2B5EF4-FFF2-40B4-BE49-F238E27FC236}">
                <a16:creationId xmlns:a16="http://schemas.microsoft.com/office/drawing/2014/main" id="{043DE77A-8AEF-4680-9326-64BC62DDA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909" y="5264909"/>
            <a:ext cx="4041247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ts val="200"/>
              </a:spcAft>
            </a:pPr>
            <a:r>
              <a:rPr kumimoji="0" lang="fr-CA" altLang="fr-FR" sz="1400" b="1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>École </a:t>
            </a:r>
            <a:r>
              <a:rPr lang="fr-CA" altLang="fr-FR" sz="1400" b="1" dirty="0" smtClean="0">
                <a:solidFill>
                  <a:srgbClr val="265C7E"/>
                </a:solidFill>
                <a:latin typeface="+mj-lt"/>
              </a:rPr>
              <a:t>des Cépages</a:t>
            </a:r>
            <a:r>
              <a:rPr kumimoji="0" lang="fr-CA" altLang="fr-FR" sz="1400" b="1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> </a:t>
            </a:r>
            <a: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/>
            </a:r>
            <a:b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</a:br>
            <a:r>
              <a:rPr lang="fr-CA" altLang="fr-FR" sz="1400" dirty="0" smtClean="0">
                <a:solidFill>
                  <a:srgbClr val="265C7E"/>
                </a:solidFill>
                <a:latin typeface="+mj-lt"/>
              </a:rPr>
              <a:t>445 rue </a:t>
            </a:r>
            <a:r>
              <a:rPr lang="fr-CA" altLang="fr-FR" sz="1400" dirty="0" err="1" smtClean="0">
                <a:solidFill>
                  <a:srgbClr val="265C7E"/>
                </a:solidFill>
                <a:latin typeface="+mj-lt"/>
              </a:rPr>
              <a:t>Nobert</a:t>
            </a:r>
            <a: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/>
            </a:r>
            <a:br>
              <a:rPr kumimoji="0" lang="fr-CA" altLang="fr-FR" sz="1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</a:br>
            <a:r>
              <a:rPr lang="fr-CA" altLang="fr-FR" sz="1400" dirty="0" smtClean="0">
                <a:solidFill>
                  <a:srgbClr val="265C7E"/>
                </a:solidFill>
                <a:latin typeface="+mj-lt"/>
              </a:rPr>
              <a:t>Gatineau</a:t>
            </a:r>
            <a:r>
              <a:rPr kumimoji="0" lang="fr-CA" altLang="fr-FR" sz="1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+mj-lt"/>
              </a:rPr>
              <a:t>, Québec</a:t>
            </a:r>
            <a:r>
              <a:rPr lang="fr-CA" altLang="fr-FR" sz="1400" dirty="0">
                <a:solidFill>
                  <a:srgbClr val="265C7E"/>
                </a:solidFill>
              </a:rPr>
              <a:t/>
            </a:r>
            <a:br>
              <a:rPr lang="fr-CA" altLang="fr-FR" sz="1400" dirty="0">
                <a:solidFill>
                  <a:srgbClr val="265C7E"/>
                </a:solidFill>
              </a:rPr>
            </a:br>
            <a:r>
              <a:rPr lang="fr-CA" altLang="fr-FR" sz="1400" dirty="0" smtClean="0">
                <a:solidFill>
                  <a:srgbClr val="265C7E"/>
                </a:solidFill>
              </a:rPr>
              <a:t>819-663-1973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ts val="200"/>
              </a:spcAft>
            </a:pPr>
            <a:r>
              <a:rPr lang="fr-CA" altLang="fr-FR" sz="1400" dirty="0" smtClean="0">
                <a:solidFill>
                  <a:srgbClr val="265C7E"/>
                </a:solidFill>
                <a:latin typeface="+mj-lt"/>
              </a:rPr>
              <a:t>cepages@csdraveurs.qc.ca</a:t>
            </a:r>
            <a:endParaRPr lang="fr-CA" altLang="fr-FR" sz="1400" dirty="0">
              <a:solidFill>
                <a:srgbClr val="265C7E"/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ts val="200"/>
              </a:spcAft>
            </a:pP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+mj-lt"/>
            </a:endParaRPr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2A72A5E3-B1F8-409A-B8F1-6645DB1A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626" y="6218852"/>
            <a:ext cx="8478175" cy="554810"/>
          </a:xfrm>
        </p:spPr>
        <p:txBody>
          <a:bodyPr/>
          <a:lstStyle/>
          <a:p>
            <a:pPr algn="l"/>
            <a:r>
              <a:rPr lang="fr-CA" sz="900" dirty="0">
                <a:latin typeface="+mj-lt"/>
              </a:rPr>
              <a:t>Images : www.freepik.com</a:t>
            </a:r>
            <a:br>
              <a:rPr lang="fr-CA" sz="900" dirty="0">
                <a:latin typeface="+mj-lt"/>
              </a:rPr>
            </a:br>
            <a:r>
              <a:rPr lang="fr-CA" sz="900" dirty="0">
                <a:latin typeface="+mj-lt"/>
              </a:rPr>
              <a:t>Inspiré du document CS de Portneuf, modifié par Marie-Claude Blanchard et Marie-Hélène Leblond, conseillères pédagogiques à l’éducation préscolaire CSS Capitale</a:t>
            </a:r>
          </a:p>
          <a:p>
            <a:pPr algn="l"/>
            <a:r>
              <a:rPr lang="fr-CA" sz="900" dirty="0">
                <a:latin typeface="+mj-lt"/>
              </a:rPr>
              <a:t>Natalie Aubry, service national du RÉCIT à l’éducation préscolaire</a:t>
            </a:r>
          </a:p>
        </p:txBody>
      </p:sp>
      <p:pic>
        <p:nvPicPr>
          <p:cNvPr id="8" name="Image 1" descr="cid:d7ec2c1f-dfae-471b-95ff-ad26bf9bc9b4">
            <a:extLst>
              <a:ext uri="{FF2B5EF4-FFF2-40B4-BE49-F238E27FC236}">
                <a16:creationId xmlns:a16="http://schemas.microsoft.com/office/drawing/2014/main" id="{6D03F67F-D3C2-4BCA-8895-2794C2EE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0" y="5565037"/>
            <a:ext cx="1464546" cy="6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841394A-0820-4F32-B54A-833575E5D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9" y="1221355"/>
            <a:ext cx="7131641" cy="40958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3" y="532987"/>
            <a:ext cx="468796" cy="5906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85" y="5619957"/>
            <a:ext cx="2000250" cy="876300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0253" y="274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7192A06E-8B2E-4EE2-90F2-D17D5620FC7C}"/>
              </a:ext>
            </a:extLst>
          </p:cNvPr>
          <p:cNvGrpSpPr/>
          <p:nvPr/>
        </p:nvGrpSpPr>
        <p:grpSpPr>
          <a:xfrm>
            <a:off x="682442" y="467016"/>
            <a:ext cx="7779113" cy="1276845"/>
            <a:chOff x="736237" y="416285"/>
            <a:chExt cx="7779113" cy="1276845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B11A3B4D-3D0C-4C2A-8D5F-8D03A9CAB8BE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AF188D3-2C10-4AC2-B91C-577622A0D832}"/>
                </a:ext>
              </a:extLst>
            </p:cNvPr>
            <p:cNvGrpSpPr/>
            <p:nvPr/>
          </p:nvGrpSpPr>
          <p:grpSpPr>
            <a:xfrm>
              <a:off x="736237" y="468000"/>
              <a:ext cx="7779113" cy="1225130"/>
              <a:chOff x="736237" y="468000"/>
              <a:chExt cx="7779113" cy="1225130"/>
            </a:xfrm>
          </p:grpSpPr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AC56A221-5EEE-4DED-9A81-50B603A86C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237" y="1257122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24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Mme </a:t>
                </a:r>
                <a:r>
                  <a:rPr lang="fr-CA" altLang="fr-FR" sz="2400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Dénommé et Mme </a:t>
                </a:r>
                <a:r>
                  <a:rPr lang="fr-CA" altLang="fr-FR" sz="2400" dirty="0" err="1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Belcourt</a:t>
                </a:r>
                <a:r>
                  <a:rPr kumimoji="0" lang="fr-CA" alt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. </a:t>
                </a:r>
                <a:endPara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398189C-87AC-4AEC-9382-ADF223AF90B9}"/>
                  </a:ext>
                </a:extLst>
              </p:cNvPr>
              <p:cNvSpPr txBox="1"/>
              <p:nvPr/>
            </p:nvSpPr>
            <p:spPr>
              <a:xfrm>
                <a:off x="2105619" y="468000"/>
                <a:ext cx="4984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Les secrétaires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A21BB69-A4A4-4D29-8821-617060141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79" y="2196780"/>
            <a:ext cx="5462262" cy="4096696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555" y="223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D897EB0D-9FF5-4050-A10E-E6496C8BB2CA}"/>
              </a:ext>
            </a:extLst>
          </p:cNvPr>
          <p:cNvGrpSpPr/>
          <p:nvPr/>
        </p:nvGrpSpPr>
        <p:grpSpPr>
          <a:xfrm>
            <a:off x="694798" y="487363"/>
            <a:ext cx="7779113" cy="1276845"/>
            <a:chOff x="736237" y="416285"/>
            <a:chExt cx="7779113" cy="1276845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E4FC8D0-6472-4C25-BC49-B2F26AED6410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B04984A-8281-4626-8C0E-D25AEFB39173}"/>
                </a:ext>
              </a:extLst>
            </p:cNvPr>
            <p:cNvGrpSpPr/>
            <p:nvPr/>
          </p:nvGrpSpPr>
          <p:grpSpPr>
            <a:xfrm>
              <a:off x="736237" y="523694"/>
              <a:ext cx="7779113" cy="1169436"/>
              <a:chOff x="736237" y="523694"/>
              <a:chExt cx="7779113" cy="1169436"/>
            </a:xfrm>
          </p:grpSpPr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80675110-8115-4103-8755-628C815051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237" y="1257122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24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Mme </a:t>
                </a:r>
                <a:r>
                  <a:rPr lang="fr-CA" altLang="fr-FR" sz="2400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Cardinal</a:t>
                </a:r>
                <a:r>
                  <a:rPr kumimoji="0" lang="fr-CA" alt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. </a:t>
                </a:r>
                <a:endPara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EF0B243-46CA-47D3-B146-25895F143ECA}"/>
                  </a:ext>
                </a:extLst>
              </p:cNvPr>
              <p:cNvSpPr txBox="1"/>
              <p:nvPr/>
            </p:nvSpPr>
            <p:spPr>
              <a:xfrm>
                <a:off x="2184460" y="523694"/>
                <a:ext cx="51610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</a:t>
                </a: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T.E.S.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23" y="2201779"/>
            <a:ext cx="2952795" cy="39370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2521" y="243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D897EB0D-9FF5-4050-A10E-E6496C8BB2CA}"/>
              </a:ext>
            </a:extLst>
          </p:cNvPr>
          <p:cNvGrpSpPr/>
          <p:nvPr/>
        </p:nvGrpSpPr>
        <p:grpSpPr>
          <a:xfrm>
            <a:off x="694798" y="487363"/>
            <a:ext cx="7779113" cy="1276845"/>
            <a:chOff x="736237" y="416285"/>
            <a:chExt cx="7779113" cy="1276845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E4FC8D0-6472-4C25-BC49-B2F26AED6410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B04984A-8281-4626-8C0E-D25AEFB39173}"/>
                </a:ext>
              </a:extLst>
            </p:cNvPr>
            <p:cNvGrpSpPr/>
            <p:nvPr/>
          </p:nvGrpSpPr>
          <p:grpSpPr>
            <a:xfrm>
              <a:off x="736237" y="523694"/>
              <a:ext cx="7779113" cy="1169436"/>
              <a:chOff x="736237" y="523694"/>
              <a:chExt cx="7779113" cy="1169436"/>
            </a:xfrm>
          </p:grpSpPr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80675110-8115-4103-8755-628C815051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237" y="1257122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24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Mme </a:t>
                </a:r>
                <a:r>
                  <a:rPr lang="fr-CA" altLang="fr-FR" sz="2400" dirty="0" err="1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Livernois</a:t>
                </a:r>
                <a:r>
                  <a:rPr kumimoji="0" lang="fr-CA" altLang="fr-FR" sz="24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Arial Narrow" panose="020B0606020202030204" pitchFamily="34" charset="0"/>
                  </a:rPr>
                  <a:t>. </a:t>
                </a:r>
                <a:endPara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EF0B243-46CA-47D3-B146-25895F143ECA}"/>
                  </a:ext>
                </a:extLst>
              </p:cNvPr>
              <p:cNvSpPr txBox="1"/>
              <p:nvPr/>
            </p:nvSpPr>
            <p:spPr>
              <a:xfrm>
                <a:off x="2184460" y="523694"/>
                <a:ext cx="51610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</a:t>
                </a: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PEH.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21" y="2111221"/>
            <a:ext cx="2945004" cy="39370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2641" y="351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E4FC8D0-6472-4C25-BC49-B2F26AED6410}"/>
              </a:ext>
            </a:extLst>
          </p:cNvPr>
          <p:cNvSpPr/>
          <p:nvPr/>
        </p:nvSpPr>
        <p:spPr>
          <a:xfrm>
            <a:off x="954549" y="487363"/>
            <a:ext cx="7284349" cy="13696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3BB9C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B04984A-8281-4626-8C0E-D25AEFB39173}"/>
              </a:ext>
            </a:extLst>
          </p:cNvPr>
          <p:cNvGrpSpPr/>
          <p:nvPr/>
        </p:nvGrpSpPr>
        <p:grpSpPr>
          <a:xfrm>
            <a:off x="1169390" y="602583"/>
            <a:ext cx="7779113" cy="1909290"/>
            <a:chOff x="1210829" y="523694"/>
            <a:chExt cx="7779113" cy="1779861"/>
          </a:xfrm>
        </p:grpSpPr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80675110-8115-4103-8755-628C81505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0829" y="1867547"/>
              <a:ext cx="7779113" cy="436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A" altLang="fr-FR" sz="2400" b="0" i="0" u="none" strike="noStrike" cap="none" normalizeH="0" baseline="0" dirty="0" smtClean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rPr>
                <a:t>M</a:t>
              </a:r>
              <a:r>
                <a:rPr lang="fr-CA" altLang="fr-FR" sz="2400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adame Murray</a:t>
              </a:r>
              <a:r>
                <a:rPr kumimoji="0" lang="fr-CA" altLang="fr-FR" sz="2400" b="0" i="0" u="none" strike="noStrike" cap="none" normalizeH="0" baseline="0" dirty="0" smtClean="0">
                  <a:ln>
                    <a:noFill/>
                  </a:ln>
                  <a:solidFill>
                    <a:srgbClr val="265C7E"/>
                  </a:solidFill>
                  <a:effectLst/>
                  <a:latin typeface="Arial Narrow" panose="020B0606020202030204" pitchFamily="34" charset="0"/>
                </a:rPr>
                <a:t>. </a:t>
              </a:r>
              <a:endPara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EF0B243-46CA-47D3-B146-25895F143ECA}"/>
                </a:ext>
              </a:extLst>
            </p:cNvPr>
            <p:cNvSpPr txBox="1"/>
            <p:nvPr/>
          </p:nvSpPr>
          <p:spPr>
            <a:xfrm>
              <a:off x="2184460" y="523694"/>
              <a:ext cx="51610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fr-CA" sz="40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Les enseignants d’éducation physique.</a:t>
              </a:r>
              <a:endParaRPr lang="fr-CA" sz="40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9" y="2667450"/>
            <a:ext cx="2945004" cy="392992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80675110-8115-4103-8755-628C81505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974" y="2040490"/>
            <a:ext cx="7779113" cy="43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2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Monsieur</a:t>
            </a:r>
            <a:r>
              <a:rPr kumimoji="0" lang="fr-CA" altLang="fr-FR" sz="2400" b="0" i="0" u="none" strike="noStrike" cap="none" normalizeH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fr-CA" altLang="fr-FR" sz="2400" b="0" i="0" u="none" strike="noStrike" cap="none" normalizeH="0" dirty="0" err="1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Guénard</a:t>
            </a:r>
            <a:r>
              <a:rPr kumimoji="0" lang="fr-CA" altLang="fr-FR" sz="2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. 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07EB29B4-8DBC-4265-800A-CC728E989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21" y="2667450"/>
            <a:ext cx="2945004" cy="392992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1140" y="243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2B72485-F585-4F20-B5F1-4A6CE76001A3}"/>
              </a:ext>
            </a:extLst>
          </p:cNvPr>
          <p:cNvSpPr txBox="1"/>
          <p:nvPr/>
        </p:nvSpPr>
        <p:spPr>
          <a:xfrm rot="20970784">
            <a:off x="904866" y="5394523"/>
            <a:ext cx="203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65C7E"/>
                </a:solidFill>
              </a:rPr>
              <a:t>Madame Cloutier</a:t>
            </a:r>
            <a:endParaRPr lang="fr-CA" sz="2000" b="1" dirty="0">
              <a:solidFill>
                <a:srgbClr val="265C7E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F12C13-9B5B-40DA-8860-56093244E7A5}"/>
              </a:ext>
            </a:extLst>
          </p:cNvPr>
          <p:cNvSpPr txBox="1"/>
          <p:nvPr/>
        </p:nvSpPr>
        <p:spPr>
          <a:xfrm>
            <a:off x="3542320" y="4803065"/>
            <a:ext cx="1984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Madame </a:t>
            </a:r>
            <a:r>
              <a:rPr lang="fr-CA" sz="2000" b="1" dirty="0" err="1" smtClean="0">
                <a:solidFill>
                  <a:srgbClr val="265C7E"/>
                </a:solidFill>
                <a:latin typeface="Arial Narrow" panose="020B0606020202030204" pitchFamily="34" charset="0"/>
              </a:rPr>
              <a:t>Labonté</a:t>
            </a:r>
            <a:endParaRPr lang="fr-CA" sz="20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F534B9-500E-45BE-93D8-09332C4FB42E}"/>
              </a:ext>
            </a:extLst>
          </p:cNvPr>
          <p:cNvSpPr txBox="1"/>
          <p:nvPr/>
        </p:nvSpPr>
        <p:spPr>
          <a:xfrm rot="822318">
            <a:off x="6135406" y="5319532"/>
            <a:ext cx="199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Monsieur </a:t>
            </a:r>
            <a:r>
              <a:rPr lang="fr-CA" sz="2000" b="1" dirty="0" err="1" smtClean="0">
                <a:solidFill>
                  <a:srgbClr val="265C7E"/>
                </a:solidFill>
                <a:latin typeface="Arial Narrow" panose="020B0606020202030204" pitchFamily="34" charset="0"/>
              </a:rPr>
              <a:t>Larabie</a:t>
            </a:r>
            <a:endParaRPr lang="fr-CA" sz="20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39CE803-149A-457A-9617-401AA2EDC4CD}"/>
              </a:ext>
            </a:extLst>
          </p:cNvPr>
          <p:cNvGrpSpPr/>
          <p:nvPr/>
        </p:nvGrpSpPr>
        <p:grpSpPr>
          <a:xfrm>
            <a:off x="885420" y="434793"/>
            <a:ext cx="7284349" cy="769441"/>
            <a:chOff x="995988" y="416285"/>
            <a:chExt cx="7284349" cy="769441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D3DBF97-3E16-47E1-83A7-062CC1DDBA17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8936493-2066-42B3-B209-766363E61007}"/>
                </a:ext>
              </a:extLst>
            </p:cNvPr>
            <p:cNvSpPr txBox="1"/>
            <p:nvPr/>
          </p:nvSpPr>
          <p:spPr>
            <a:xfrm>
              <a:off x="1059356" y="479151"/>
              <a:ext cx="7171534" cy="677108"/>
            </a:xfrm>
            <a:prstGeom prst="rect">
              <a:avLst/>
            </a:prstGeom>
            <a:solidFill>
              <a:srgbClr val="FFC000"/>
            </a:solidFill>
            <a:effectLst>
              <a:softEdge rad="762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38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Les éducatrices du service de garde</a:t>
              </a:r>
              <a:endParaRPr lang="fr-CA" sz="4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2" name="Espace réservé du contenu 9">
            <a:extLst>
              <a:ext uri="{FF2B5EF4-FFF2-40B4-BE49-F238E27FC236}">
                <a16:creationId xmlns:a16="http://schemas.microsoft.com/office/drawing/2014/main" id="{7CBF1E60-2CF7-4FB5-ADB7-9FAACF7D7ADF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5571">
            <a:off x="170052" y="2800478"/>
            <a:ext cx="2800325" cy="2296287"/>
          </a:xfrm>
          <a:prstGeom prst="rect">
            <a:avLst/>
          </a:prstGeom>
          <a:ln w="28575">
            <a:solidFill>
              <a:srgbClr val="3BB9C3"/>
            </a:solidFill>
          </a:ln>
        </p:spPr>
      </p:pic>
      <p:pic>
        <p:nvPicPr>
          <p:cNvPr id="23" name="Espace réservé du contenu 9">
            <a:extLst>
              <a:ext uri="{FF2B5EF4-FFF2-40B4-BE49-F238E27FC236}">
                <a16:creationId xmlns:a16="http://schemas.microsoft.com/office/drawing/2014/main" id="{D7459BA5-2698-48CF-A3F8-68561013CFB6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52" y="1787534"/>
            <a:ext cx="2275024" cy="2986064"/>
          </a:xfrm>
          <a:prstGeom prst="rect">
            <a:avLst/>
          </a:prstGeom>
          <a:ln w="28575">
            <a:solidFill>
              <a:srgbClr val="3BB9C3"/>
            </a:solidFill>
          </a:ln>
        </p:spPr>
      </p:pic>
      <p:pic>
        <p:nvPicPr>
          <p:cNvPr id="26" name="Espace réservé du contenu 9">
            <a:extLst>
              <a:ext uri="{FF2B5EF4-FFF2-40B4-BE49-F238E27FC236}">
                <a16:creationId xmlns:a16="http://schemas.microsoft.com/office/drawing/2014/main" id="{52EF1D52-5074-4A19-A0AD-593A6CE9B338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552">
            <a:off x="6379044" y="2445066"/>
            <a:ext cx="2136767" cy="2874689"/>
          </a:xfrm>
          <a:prstGeom prst="rect">
            <a:avLst/>
          </a:prstGeom>
          <a:ln w="285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2174" y="243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2C1FE92-600D-4594-8784-DB9E0A013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0561"/>
            <a:ext cx="8077199" cy="52523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1C42D2-732B-41D6-95FD-49A7130CBCD0}"/>
              </a:ext>
            </a:extLst>
          </p:cNvPr>
          <p:cNvSpPr/>
          <p:nvPr/>
        </p:nvSpPr>
        <p:spPr>
          <a:xfrm>
            <a:off x="16637" y="2435037"/>
            <a:ext cx="914400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sz="8000" b="1" dirty="0">
                <a:solidFill>
                  <a:srgbClr val="265C7E"/>
                </a:solidFill>
                <a:latin typeface="Arial Narrow" panose="020B0606020202030204" pitchFamily="34" charset="0"/>
              </a:rPr>
              <a:t>Les locaux</a:t>
            </a: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1436" y="2268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5ECFE48-9409-45C4-8866-218B02960CB5}"/>
              </a:ext>
            </a:extLst>
          </p:cNvPr>
          <p:cNvGrpSpPr/>
          <p:nvPr/>
        </p:nvGrpSpPr>
        <p:grpSpPr>
          <a:xfrm>
            <a:off x="756180" y="342739"/>
            <a:ext cx="8019830" cy="1455924"/>
            <a:chOff x="756180" y="342739"/>
            <a:chExt cx="8019830" cy="145592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1DD1714-13CE-4D42-BA19-B0F302E0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756180" y="342739"/>
              <a:ext cx="8019830" cy="1455924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80E65BA-B75D-4BFC-A69B-E5F213EFCDEF}"/>
                </a:ext>
              </a:extLst>
            </p:cNvPr>
            <p:cNvSpPr txBox="1"/>
            <p:nvPr/>
          </p:nvSpPr>
          <p:spPr>
            <a:xfrm>
              <a:off x="2242268" y="685981"/>
              <a:ext cx="60350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Une classe de maternelle</a:t>
              </a:r>
            </a:p>
          </p:txBody>
        </p:sp>
      </p:grpSp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4D47E4AF-3E82-4FB5-B6AC-996B736EE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4" y="2272326"/>
            <a:ext cx="4749204" cy="3563815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8" name="Espace réservé du contenu 9">
            <a:extLst>
              <a:ext uri="{FF2B5EF4-FFF2-40B4-BE49-F238E27FC236}">
                <a16:creationId xmlns:a16="http://schemas.microsoft.com/office/drawing/2014/main" id="{4D47E4AF-3E82-4FB5-B6AC-996B736EE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6" y="2949192"/>
            <a:ext cx="2672861" cy="3563815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5697" y="34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9">
            <a:extLst>
              <a:ext uri="{FF2B5EF4-FFF2-40B4-BE49-F238E27FC236}">
                <a16:creationId xmlns:a16="http://schemas.microsoft.com/office/drawing/2014/main" id="{209F6B10-3C04-42D2-8436-EBF75822D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92" y="1942254"/>
            <a:ext cx="5927414" cy="44455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064">
            <a:off x="6145185" y="1008002"/>
            <a:ext cx="2268776" cy="1701582"/>
          </a:xfrm>
          <a:prstGeom prst="rect">
            <a:avLst/>
          </a:prstGeom>
          <a:ln w="50800">
            <a:solidFill>
              <a:srgbClr val="3BB9C3"/>
            </a:solidFill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6474305-0FA1-457E-BB81-62F49501AE28}"/>
              </a:ext>
            </a:extLst>
          </p:cNvPr>
          <p:cNvGrpSpPr/>
          <p:nvPr/>
        </p:nvGrpSpPr>
        <p:grpSpPr>
          <a:xfrm>
            <a:off x="1157974" y="184583"/>
            <a:ext cx="5485252" cy="1420491"/>
            <a:chOff x="287539" y="259103"/>
            <a:chExt cx="5485252" cy="14204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E31E251-94ED-456B-B224-D0EB5CB73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39" y="259103"/>
              <a:ext cx="5485252" cy="1420491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1051904" y="512821"/>
              <a:ext cx="47208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service de garde</a:t>
              </a:r>
            </a:p>
          </p:txBody>
        </p:sp>
      </p:grp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8369" y="140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219" y="2467649"/>
            <a:ext cx="4445561" cy="3334170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CCFCDBD-CA4F-4E2A-A37A-FC7A68838A83}"/>
              </a:ext>
            </a:extLst>
          </p:cNvPr>
          <p:cNvGrpSpPr/>
          <p:nvPr/>
        </p:nvGrpSpPr>
        <p:grpSpPr>
          <a:xfrm>
            <a:off x="1725669" y="457200"/>
            <a:ext cx="5099050" cy="1416189"/>
            <a:chOff x="1771765" y="2980561"/>
            <a:chExt cx="5099050" cy="141618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3B4F348-AEA9-4B36-9DDD-113F1CB71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 t="40285" r="13832" b="39065"/>
            <a:stretch/>
          </p:blipFill>
          <p:spPr>
            <a:xfrm>
              <a:off x="1771765" y="2980561"/>
              <a:ext cx="5099050" cy="1416189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394283" y="3205217"/>
              <a:ext cx="4476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corridor</a:t>
              </a:r>
            </a:p>
          </p:txBody>
        </p:sp>
      </p:grpSp>
      <p:pic>
        <p:nvPicPr>
          <p:cNvPr id="6146" name="Picture 2" descr="Couloir de l'école, couloir du collège ou de l'université Vecteur gratuit">
            <a:extLst>
              <a:ext uri="{FF2B5EF4-FFF2-40B4-BE49-F238E27FC236}">
                <a16:creationId xmlns:a16="http://schemas.microsoft.com/office/drawing/2014/main" id="{5406AC68-C84B-4BC5-AC61-9ACDE647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363">
            <a:off x="6684597" y="675385"/>
            <a:ext cx="1893018" cy="12689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nsemble de sacs à dos d'école. sacs colorés pour les élèves du primaire, sacs à dos ouverts pour les enfants avec des fournitures scolaires à l'intérieur. illustrations vectorielles pour la rentrée scolaire, l'éducation, la papeterie, le concept de l'enfance Vecteur gratuit">
            <a:extLst>
              <a:ext uri="{FF2B5EF4-FFF2-40B4-BE49-F238E27FC236}">
                <a16:creationId xmlns:a16="http://schemas.microsoft.com/office/drawing/2014/main" id="{DA881970-6FFA-4421-B0F8-DC630617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9" t="68325" r="27208" b="321"/>
          <a:stretch/>
        </p:blipFill>
        <p:spPr bwMode="auto">
          <a:xfrm rot="21017745">
            <a:off x="580535" y="480872"/>
            <a:ext cx="1458605" cy="15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5764" y="125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8" y="2372500"/>
            <a:ext cx="5059354" cy="380242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A474DA9-8C03-4DD9-AA61-6CC6B6E8828A}"/>
              </a:ext>
            </a:extLst>
          </p:cNvPr>
          <p:cNvGrpSpPr/>
          <p:nvPr/>
        </p:nvGrpSpPr>
        <p:grpSpPr>
          <a:xfrm>
            <a:off x="1708484" y="266460"/>
            <a:ext cx="5727032" cy="1506477"/>
            <a:chOff x="1708484" y="266460"/>
            <a:chExt cx="5727032" cy="15064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E7E327E-8D5D-4163-920A-9D73731DD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38928" r="52146" b="39106"/>
            <a:stretch/>
          </p:blipFill>
          <p:spPr>
            <a:xfrm>
              <a:off x="1708484" y="266460"/>
              <a:ext cx="5727032" cy="150647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660365" y="571917"/>
              <a:ext cx="43674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vestiaire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5EE281-7AF1-4317-AF1C-795CAB8A4653}"/>
              </a:ext>
            </a:extLst>
          </p:cNvPr>
          <p:cNvGrpSpPr/>
          <p:nvPr/>
        </p:nvGrpSpPr>
        <p:grpSpPr>
          <a:xfrm>
            <a:off x="269631" y="222339"/>
            <a:ext cx="1935464" cy="1953109"/>
            <a:chOff x="259109" y="222339"/>
            <a:chExt cx="1838744" cy="1953109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4904A480-2412-4B23-A6B4-7F1CDAFFA1A7}"/>
                </a:ext>
              </a:extLst>
            </p:cNvPr>
            <p:cNvSpPr/>
            <p:nvPr/>
          </p:nvSpPr>
          <p:spPr>
            <a:xfrm>
              <a:off x="259109" y="222339"/>
              <a:ext cx="1838744" cy="1953109"/>
            </a:xfrm>
            <a:prstGeom prst="ellipse">
              <a:avLst/>
            </a:prstGeom>
            <a:solidFill>
              <a:srgbClr val="86D4DA"/>
            </a:solidFill>
            <a:ln>
              <a:solidFill>
                <a:srgbClr val="3BB9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5122" name="Picture 2" descr="Vêtements d'hiver et essentiels Vecteur gratuit">
              <a:extLst>
                <a:ext uri="{FF2B5EF4-FFF2-40B4-BE49-F238E27FC236}">
                  <a16:creationId xmlns:a16="http://schemas.microsoft.com/office/drawing/2014/main" id="{45BF30E2-B5D4-430E-AC99-AED32B77E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FF0F2"/>
                </a:clrFrom>
                <a:clrTo>
                  <a:srgbClr val="EFF0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8487">
              <a:off x="263773" y="306797"/>
              <a:ext cx="1784190" cy="178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Ensemble de sacs à dos d'école. sacs colorés pour les élèves du primaire, sacs à dos ouverts pour les enfants avec des fournitures scolaires à l'intérieur. illustrations vectorielles pour la rentrée scolaire, l'éducation, la papeterie, le concept de l'enfance Vecteur gratuit">
            <a:extLst>
              <a:ext uri="{FF2B5EF4-FFF2-40B4-BE49-F238E27FC236}">
                <a16:creationId xmlns:a16="http://schemas.microsoft.com/office/drawing/2014/main" id="{BB5DB5FA-BA30-414F-8AC1-0876B23D9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9" t="68325" r="27208" b="321"/>
          <a:stretch/>
        </p:blipFill>
        <p:spPr bwMode="auto">
          <a:xfrm rot="1109406">
            <a:off x="7307641" y="440301"/>
            <a:ext cx="1458605" cy="15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37" y="2397783"/>
            <a:ext cx="2857757" cy="380242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8698" y="145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E4DAF35-1029-4246-90AB-CF84721DB5D2}"/>
              </a:ext>
            </a:extLst>
          </p:cNvPr>
          <p:cNvSpPr txBox="1"/>
          <p:nvPr/>
        </p:nvSpPr>
        <p:spPr>
          <a:xfrm>
            <a:off x="414447" y="415636"/>
            <a:ext cx="8490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Bienvenue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DC39FD-1D37-4613-91AC-AA81B9CD3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30" y="1681087"/>
            <a:ext cx="2492735" cy="5193196"/>
          </a:xfrm>
          <a:prstGeom prst="rect">
            <a:avLst/>
          </a:prstGeom>
        </p:spPr>
      </p:pic>
      <p:pic>
        <p:nvPicPr>
          <p:cNvPr id="3" name="BELLDoor_Carillon d entree 3 (ID 0161)_LS">
            <a:hlinkClick r:id="" action="ppaction://media"/>
            <a:extLst>
              <a:ext uri="{FF2B5EF4-FFF2-40B4-BE49-F238E27FC236}">
                <a16:creationId xmlns:a16="http://schemas.microsoft.com/office/drawing/2014/main" id="{B378155B-2E4D-444C-87AB-C0001D341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940" y="1922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DAEA6714-AD25-4C35-A181-FD48E93D3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575" y="2598542"/>
            <a:ext cx="4445561" cy="3334170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41E04BA-181C-445D-9DEE-90B74483A052}"/>
              </a:ext>
            </a:extLst>
          </p:cNvPr>
          <p:cNvGrpSpPr/>
          <p:nvPr/>
        </p:nvGrpSpPr>
        <p:grpSpPr>
          <a:xfrm>
            <a:off x="1858487" y="243681"/>
            <a:ext cx="5427024" cy="1455924"/>
            <a:chOff x="1818977" y="1409264"/>
            <a:chExt cx="5427024" cy="14559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CCA0881-3EBD-493E-8D21-BB7C105E0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" t="9238" r="54059" b="69532"/>
            <a:stretch/>
          </p:blipFill>
          <p:spPr>
            <a:xfrm>
              <a:off x="1818977" y="1409264"/>
              <a:ext cx="5427024" cy="1455924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710096" y="1752505"/>
              <a:ext cx="45359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Les toilettes</a:t>
              </a:r>
            </a:p>
          </p:txBody>
        </p:sp>
      </p:grpSp>
      <p:pic>
        <p:nvPicPr>
          <p:cNvPr id="4098" name="Picture 2" descr="Enfants se laver les mains dans les toilettes de l'école, wc. Vecteur gratuit">
            <a:extLst>
              <a:ext uri="{FF2B5EF4-FFF2-40B4-BE49-F238E27FC236}">
                <a16:creationId xmlns:a16="http://schemas.microsoft.com/office/drawing/2014/main" id="{76AAB46F-3043-4745-9488-4CDF6B3B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18462" r="29864" b="10061"/>
          <a:stretch/>
        </p:blipFill>
        <p:spPr bwMode="auto">
          <a:xfrm rot="1061513">
            <a:off x="6835532" y="991830"/>
            <a:ext cx="2052745" cy="1168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213" y="3331842"/>
            <a:ext cx="3390764" cy="2543072"/>
          </a:xfrm>
          <a:prstGeom prst="rect">
            <a:avLst/>
          </a:prstGeom>
          <a:ln w="50800">
            <a:solidFill>
              <a:srgbClr val="3BB9C3"/>
            </a:solidFill>
          </a:ln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4620" y="197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DE6603A4-55D9-4612-977E-CF82DD3E2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92" y="1942254"/>
            <a:ext cx="5927414" cy="4445561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0C1BA8-DF1E-4E82-B262-D2523221EE4C}"/>
              </a:ext>
            </a:extLst>
          </p:cNvPr>
          <p:cNvGrpSpPr/>
          <p:nvPr/>
        </p:nvGrpSpPr>
        <p:grpSpPr>
          <a:xfrm>
            <a:off x="1636295" y="422046"/>
            <a:ext cx="5907505" cy="1506477"/>
            <a:chOff x="1687544" y="2785116"/>
            <a:chExt cx="5747972" cy="15064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7D06BA9-9341-432C-A3C6-445465BBB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D75B7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 t="67623" r="52146" b="10410"/>
            <a:stretch/>
          </p:blipFill>
          <p:spPr>
            <a:xfrm>
              <a:off x="1687544" y="2785116"/>
              <a:ext cx="5747972" cy="150647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851484" y="3044279"/>
              <a:ext cx="4223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Le gymnase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741526D3-ED6E-4E3C-9988-A0B0B217034F}"/>
              </a:ext>
            </a:extLst>
          </p:cNvPr>
          <p:cNvGrpSpPr/>
          <p:nvPr/>
        </p:nvGrpSpPr>
        <p:grpSpPr>
          <a:xfrm rot="21111366">
            <a:off x="223098" y="475678"/>
            <a:ext cx="2506497" cy="1949943"/>
            <a:chOff x="171243" y="953551"/>
            <a:chExt cx="2506497" cy="1949943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A9088C8-8686-4793-A1A0-B6FB22339C80}"/>
                </a:ext>
              </a:extLst>
            </p:cNvPr>
            <p:cNvSpPr/>
            <p:nvPr/>
          </p:nvSpPr>
          <p:spPr>
            <a:xfrm rot="20771046">
              <a:off x="1746785" y="2355682"/>
              <a:ext cx="872857" cy="116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026" name="Picture 2" descr="Sports fitness illustration Free Vector">
              <a:extLst>
                <a:ext uri="{FF2B5EF4-FFF2-40B4-BE49-F238E27FC236}">
                  <a16:creationId xmlns:a16="http://schemas.microsoft.com/office/drawing/2014/main" id="{42B7A6A5-ED20-49A4-B8F9-6A611EEC7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0110">
              <a:off x="171243" y="953551"/>
              <a:ext cx="2506497" cy="194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6363" y="193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9">
            <a:extLst>
              <a:ext uri="{FF2B5EF4-FFF2-40B4-BE49-F238E27FC236}">
                <a16:creationId xmlns:a16="http://schemas.microsoft.com/office/drawing/2014/main" id="{209F6B10-3C04-42D2-8436-EBF75822D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7" y="1892667"/>
            <a:ext cx="7883819" cy="4434648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372866F-04AB-485C-B333-CF8739F35E78}"/>
              </a:ext>
            </a:extLst>
          </p:cNvPr>
          <p:cNvGrpSpPr/>
          <p:nvPr/>
        </p:nvGrpSpPr>
        <p:grpSpPr>
          <a:xfrm>
            <a:off x="1640569" y="213721"/>
            <a:ext cx="5383845" cy="1454256"/>
            <a:chOff x="1640569" y="213721"/>
            <a:chExt cx="5383845" cy="145425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19159FB-A868-4E4C-B53F-0CD95E8AD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1640569" y="213721"/>
              <a:ext cx="5383845" cy="1454256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2186494" y="562667"/>
              <a:ext cx="47208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La bibliothèque</a:t>
              </a:r>
            </a:p>
          </p:txBody>
        </p:sp>
      </p:grpSp>
      <p:pic>
        <p:nvPicPr>
          <p:cNvPr id="2050" name="Picture 2" descr="Kids boy and girl reading the book on table poster vector illustration Free Vector">
            <a:extLst>
              <a:ext uri="{FF2B5EF4-FFF2-40B4-BE49-F238E27FC236}">
                <a16:creationId xmlns:a16="http://schemas.microsoft.com/office/drawing/2014/main" id="{14ADDD47-8DFD-460E-9FFE-D1D85C981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6861" r="5246" b="15251"/>
          <a:stretch/>
        </p:blipFill>
        <p:spPr bwMode="auto">
          <a:xfrm rot="21104079">
            <a:off x="223637" y="408470"/>
            <a:ext cx="1882186" cy="163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4066" y="148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83900" y="509629"/>
            <a:ext cx="7828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rgbClr val="265C7E"/>
                </a:solidFill>
                <a:latin typeface="Arial Narrow" panose="020B0606020202030204" pitchFamily="34" charset="0"/>
              </a:rPr>
              <a:t>La cour d’école</a:t>
            </a:r>
          </a:p>
        </p:txBody>
      </p:sp>
      <p:pic>
        <p:nvPicPr>
          <p:cNvPr id="8" name="Espace réservé du contenu 9">
            <a:extLst>
              <a:ext uri="{FF2B5EF4-FFF2-40B4-BE49-F238E27FC236}">
                <a16:creationId xmlns:a16="http://schemas.microsoft.com/office/drawing/2014/main" id="{495BB17B-7DFA-4D53-8AE0-8259A69C7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0" y="2091597"/>
            <a:ext cx="2289551" cy="305526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0420416-CA9B-4CBB-BA58-F2B53121BC5B}"/>
              </a:ext>
            </a:extLst>
          </p:cNvPr>
          <p:cNvGrpSpPr/>
          <p:nvPr/>
        </p:nvGrpSpPr>
        <p:grpSpPr>
          <a:xfrm>
            <a:off x="1928175" y="444296"/>
            <a:ext cx="5099050" cy="1416189"/>
            <a:chOff x="1771765" y="2980561"/>
            <a:chExt cx="5099050" cy="141618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B884D95-17E9-4C4F-B37C-B0A4F1653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 t="40285" r="13832" b="39065"/>
            <a:stretch/>
          </p:blipFill>
          <p:spPr>
            <a:xfrm>
              <a:off x="1771765" y="2980561"/>
              <a:ext cx="5099050" cy="141618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269D3DA-77A9-48EE-B188-FB96BF590DC1}"/>
                </a:ext>
              </a:extLst>
            </p:cNvPr>
            <p:cNvSpPr txBox="1"/>
            <p:nvPr/>
          </p:nvSpPr>
          <p:spPr>
            <a:xfrm>
              <a:off x="2394283" y="3205217"/>
              <a:ext cx="4476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>
                  <a:solidFill>
                    <a:srgbClr val="265C7E"/>
                  </a:solidFill>
                  <a:latin typeface="Arial Narrow" panose="020B0606020202030204" pitchFamily="34" charset="0"/>
                </a:rPr>
                <a:t>La cour d’école</a:t>
              </a:r>
            </a:p>
          </p:txBody>
        </p:sp>
      </p:grpSp>
      <p:pic>
        <p:nvPicPr>
          <p:cNvPr id="1026" name="Picture 2" descr="Jardin d'enfants, aire de jeux, vide, illustration, aire enfants Vecteur gratuit">
            <a:extLst>
              <a:ext uri="{FF2B5EF4-FFF2-40B4-BE49-F238E27FC236}">
                <a16:creationId xmlns:a16="http://schemas.microsoft.com/office/drawing/2014/main" id="{7A833F08-EC7C-447B-A8DC-92116DE78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r="23463" b="19395"/>
          <a:stretch/>
        </p:blipFill>
        <p:spPr bwMode="auto">
          <a:xfrm rot="615559">
            <a:off x="6652672" y="636997"/>
            <a:ext cx="2327910" cy="1345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309C710-B77B-4F89-84A8-06DBE26B0A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19" y="3521485"/>
            <a:ext cx="4071155" cy="3055262"/>
          </a:xfrm>
          <a:prstGeom prst="rect">
            <a:avLst/>
          </a:prstGeom>
          <a:ln w="104775">
            <a:solidFill>
              <a:srgbClr val="3BB9C3"/>
            </a:solidFill>
          </a:ln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2464" y="1066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71852" y="1370246"/>
            <a:ext cx="6861414" cy="52000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17" y="1476781"/>
            <a:ext cx="6648349" cy="5093478"/>
          </a:xfr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1668" y="540544"/>
            <a:ext cx="487363" cy="48736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B5ECFE48-9409-45C4-8866-218B02960CB5}"/>
              </a:ext>
            </a:extLst>
          </p:cNvPr>
          <p:cNvGrpSpPr/>
          <p:nvPr/>
        </p:nvGrpSpPr>
        <p:grpSpPr>
          <a:xfrm>
            <a:off x="-342303" y="106533"/>
            <a:ext cx="9889724" cy="1370247"/>
            <a:chOff x="-745724" y="6750"/>
            <a:chExt cx="11026172" cy="179191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1DD1714-13CE-4D42-BA19-B0F302E0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-745724" y="6750"/>
              <a:ext cx="10528916" cy="1791912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80E65BA-B75D-4BFC-A69B-E5F213EFCDEF}"/>
                </a:ext>
              </a:extLst>
            </p:cNvPr>
            <p:cNvSpPr txBox="1"/>
            <p:nvPr/>
          </p:nvSpPr>
          <p:spPr>
            <a:xfrm>
              <a:off x="2059726" y="335012"/>
              <a:ext cx="8220722" cy="92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4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En attendant septembre…</a:t>
              </a:r>
              <a:endParaRPr lang="fr-CA" sz="44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nd-drawn pack of colorful paper notes Free Vector">
            <a:extLst>
              <a:ext uri="{FF2B5EF4-FFF2-40B4-BE49-F238E27FC236}">
                <a16:creationId xmlns:a16="http://schemas.microsoft.com/office/drawing/2014/main" id="{97F06DA7-EE32-4ED1-A904-7C682DD11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48745" r="30786" b="29753"/>
          <a:stretch/>
        </p:blipFill>
        <p:spPr bwMode="auto">
          <a:xfrm>
            <a:off x="1210962" y="425304"/>
            <a:ext cx="6363730" cy="1842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937A88-9A0D-420F-943A-2ED6FA55B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92" y="2397802"/>
            <a:ext cx="9675274" cy="334749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67199" y="638207"/>
            <a:ext cx="8081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 smtClean="0">
                <a:solidFill>
                  <a:srgbClr val="265C7E"/>
                </a:solidFill>
                <a:latin typeface="Comic Sans MS" panose="030F0702030302020204" pitchFamily="66" charset="0"/>
              </a:rPr>
              <a:t>BIENVENUE</a:t>
            </a:r>
            <a:endParaRPr lang="fr-CA" sz="4800" b="1" dirty="0">
              <a:solidFill>
                <a:srgbClr val="265C7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23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524189-5672-46D3-B21F-CC1CB65C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736" y="0"/>
            <a:ext cx="9276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193D69-A96E-4A50-A4D5-FFA74A36B349}"/>
              </a:ext>
            </a:extLst>
          </p:cNvPr>
          <p:cNvSpPr txBox="1"/>
          <p:nvPr/>
        </p:nvSpPr>
        <p:spPr>
          <a:xfrm>
            <a:off x="2949677" y="1050919"/>
            <a:ext cx="3303639" cy="2862322"/>
          </a:xfrm>
          <a:prstGeom prst="rect">
            <a:avLst/>
          </a:prstGeom>
          <a:solidFill>
            <a:srgbClr val="62777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Aurevoir et à bientôt!</a:t>
            </a:r>
          </a:p>
        </p:txBody>
      </p:sp>
    </p:spTree>
    <p:extLst>
      <p:ext uri="{BB962C8B-B14F-4D97-AF65-F5344CB8AC3E}">
        <p14:creationId xmlns:p14="http://schemas.microsoft.com/office/powerpoint/2010/main" val="2202570203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1DD1714-13CE-4D42-BA19-B0F302E0D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9" t="9238" r="10934" b="69532"/>
          <a:stretch/>
        </p:blipFill>
        <p:spPr>
          <a:xfrm>
            <a:off x="690798" y="41344"/>
            <a:ext cx="8019830" cy="145592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2" y="4523224"/>
            <a:ext cx="1545980" cy="154598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2916534" y="1670474"/>
            <a:ext cx="3310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hlinkClick r:id="rId4"/>
              </a:rPr>
              <a:t>https://naitreetgrandir.com/fr/dossier/bientot-la-maternelle</a:t>
            </a:r>
            <a:r>
              <a:rPr lang="fr-CA" dirty="0" smtClean="0">
                <a:hlinkClick r:id="rId4"/>
              </a:rPr>
              <a:t>/</a:t>
            </a:r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5120196" y="5550586"/>
            <a:ext cx="37701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hlinkClick r:id="rId5"/>
              </a:rPr>
              <a:t>https://</a:t>
            </a:r>
            <a:r>
              <a:rPr lang="fr-CA" dirty="0" smtClean="0">
                <a:hlinkClick r:id="rId5"/>
              </a:rPr>
              <a:t>naitreetgrandir.com/fr/etape/5-8-ans/ecole/fiche.aspx?doc=ik-naitre-grandir-reconforter-jouer-enseigner-entree-maternelle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8" name="Rectangle 7"/>
          <p:cNvSpPr/>
          <p:nvPr/>
        </p:nvSpPr>
        <p:spPr>
          <a:xfrm>
            <a:off x="5232208" y="4145583"/>
            <a:ext cx="3761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CA" dirty="0">
                <a:solidFill>
                  <a:prstClr val="black"/>
                </a:solidFill>
                <a:hlinkClick r:id="rId6"/>
              </a:rPr>
              <a:t>https://naitreetgrandir.com/fr/etape/5-8-ans/ecole/fiche.aspx?doc=entree-maternelle-craintes-enfants-parents</a:t>
            </a:r>
            <a:endParaRPr lang="fr-CA" dirty="0">
              <a:solidFill>
                <a:prstClr val="black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84" y="5671308"/>
            <a:ext cx="2367512" cy="103494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27" y="4109022"/>
            <a:ext cx="2279469" cy="996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34196" y="27494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9"/>
              </a:rPr>
              <a:t>https://</a:t>
            </a:r>
            <a:r>
              <a:rPr lang="fr-CA" dirty="0" smtClean="0">
                <a:hlinkClick r:id="rId9"/>
              </a:rPr>
              <a:t>naitreetgrandir.com/fr/etape/3-5-ans/garderie/fiche.aspx?doc=ik-naitre-grandir-ecole-rentree-maternelle</a:t>
            </a:r>
            <a:endParaRPr lang="fr-CA" dirty="0" smtClean="0"/>
          </a:p>
          <a:p>
            <a:endParaRPr lang="fr-CA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1" y="2682641"/>
            <a:ext cx="2364683" cy="10337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1" y="1592327"/>
            <a:ext cx="2372272" cy="966481"/>
          </a:xfrm>
          <a:prstGeom prst="rect">
            <a:avLst/>
          </a:prstGeom>
        </p:spPr>
      </p:pic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2834196" y="179318"/>
            <a:ext cx="7886700" cy="1325563"/>
          </a:xfrm>
        </p:spPr>
        <p:txBody>
          <a:bodyPr/>
          <a:lstStyle/>
          <a:p>
            <a:r>
              <a:rPr lang="fr-CA" dirty="0" smtClean="0">
                <a:latin typeface="Arial Narrow" panose="020B0606020202030204" pitchFamily="34" charset="0"/>
              </a:rPr>
              <a:t>Articles intéressants</a:t>
            </a:r>
            <a:endParaRPr lang="fr-CA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trabajo por rincones (1) - Orientación Andújar - Recursos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5" y="3897922"/>
            <a:ext cx="3915052" cy="27016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884D95-17E9-4C4F-B37C-B0A4F1653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9" t="40285" r="13832" b="39065"/>
          <a:stretch/>
        </p:blipFill>
        <p:spPr>
          <a:xfrm>
            <a:off x="-388897" y="398492"/>
            <a:ext cx="6035095" cy="16761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81111"/>
          </a:xfrm>
        </p:spPr>
        <p:txBody>
          <a:bodyPr/>
          <a:lstStyle/>
          <a:p>
            <a:r>
              <a:rPr lang="fr-CA" dirty="0" smtClean="0"/>
              <a:t>L’école des Cépages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9974" y="1955374"/>
            <a:ext cx="7886700" cy="544713"/>
          </a:xfrm>
        </p:spPr>
        <p:txBody>
          <a:bodyPr/>
          <a:lstStyle/>
          <a:p>
            <a:r>
              <a:rPr lang="fr-CA" dirty="0">
                <a:hlinkClick r:id="rId5"/>
              </a:rPr>
              <a:t>https://cepages.cssd.gouv.qc.ca</a:t>
            </a:r>
            <a:r>
              <a:rPr lang="fr-CA" dirty="0" smtClean="0">
                <a:hlinkClick r:id="rId5"/>
              </a:rPr>
              <a:t>/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CCFCDBD-CA4F-4E2A-A37A-FC7A68838A83}"/>
              </a:ext>
            </a:extLst>
          </p:cNvPr>
          <p:cNvGrpSpPr/>
          <p:nvPr/>
        </p:nvGrpSpPr>
        <p:grpSpPr>
          <a:xfrm>
            <a:off x="3716449" y="3288546"/>
            <a:ext cx="5099050" cy="1416189"/>
            <a:chOff x="1771765" y="2980561"/>
            <a:chExt cx="5099050" cy="141618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B4F348-AEA9-4B36-9DDD-113F1CB71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 t="40285" r="13832" b="39065"/>
            <a:stretch/>
          </p:blipFill>
          <p:spPr>
            <a:xfrm>
              <a:off x="1771765" y="2980561"/>
              <a:ext cx="5099050" cy="1416189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2394283" y="3205217"/>
              <a:ext cx="4476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Les règles de vies</a:t>
              </a:r>
              <a:endParaRPr lang="fr-CA" sz="44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41149" y="469714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dirty="0"/>
          </a:p>
        </p:txBody>
      </p:sp>
      <p:pic>
        <p:nvPicPr>
          <p:cNvPr id="14" name="Image 13" descr="VOCABULAIRE - DOSSIER : L'école CP / CE1 / CE2 • ReCreatiss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01" y="518202"/>
            <a:ext cx="2845773" cy="13526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03324" y="47505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7"/>
              </a:rPr>
              <a:t>https://</a:t>
            </a:r>
            <a:r>
              <a:rPr lang="fr-CA" dirty="0" smtClean="0">
                <a:hlinkClick r:id="rId7"/>
              </a:rPr>
              <a:t>cepages.cssd.gouv.qc.ca/ecole/regles-vie</a:t>
            </a:r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21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72866F-04AB-485C-B333-CF8739F35E78}"/>
              </a:ext>
            </a:extLst>
          </p:cNvPr>
          <p:cNvGrpSpPr/>
          <p:nvPr/>
        </p:nvGrpSpPr>
        <p:grpSpPr>
          <a:xfrm>
            <a:off x="628650" y="-31838"/>
            <a:ext cx="7653242" cy="2067254"/>
            <a:chOff x="628650" y="-31838"/>
            <a:chExt cx="7653242" cy="206725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19159FB-A868-4E4C-B53F-0CD95E8AD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9" t="9238" r="10934" b="69532"/>
            <a:stretch/>
          </p:blipFill>
          <p:spPr>
            <a:xfrm>
              <a:off x="628650" y="-31838"/>
              <a:ext cx="7653242" cy="206725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186494" y="562667"/>
              <a:ext cx="50885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4400" b="1" dirty="0" smtClean="0">
                  <a:solidFill>
                    <a:srgbClr val="265C7E"/>
                  </a:solidFill>
                  <a:latin typeface="Arial Narrow" panose="020B0606020202030204" pitchFamily="34" charset="0"/>
                </a:rPr>
                <a:t>Le calendrier scolaire</a:t>
              </a:r>
              <a:endParaRPr lang="fr-CA" sz="4400" b="1" dirty="0">
                <a:solidFill>
                  <a:srgbClr val="265C7E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088167" y="56285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3"/>
              </a:rPr>
              <a:t>https://</a:t>
            </a:r>
            <a:r>
              <a:rPr lang="fr-CA" dirty="0" smtClean="0">
                <a:hlinkClick r:id="rId3"/>
              </a:rPr>
              <a:t>www.cssd.gouv.qc.ca/parents-eleves/calendriers-scolaires</a:t>
            </a:r>
            <a:endParaRPr lang="fr-CA" dirty="0" smtClean="0"/>
          </a:p>
          <a:p>
            <a:endParaRPr lang="fr-CA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" y="2059913"/>
            <a:ext cx="3347183" cy="4351338"/>
          </a:xfrm>
        </p:spPr>
      </p:pic>
    </p:spTree>
    <p:extLst>
      <p:ext uri="{BB962C8B-B14F-4D97-AF65-F5344CB8AC3E}">
        <p14:creationId xmlns:p14="http://schemas.microsoft.com/office/powerpoint/2010/main" val="23828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rridor">
            <a:extLst>
              <a:ext uri="{FF2B5EF4-FFF2-40B4-BE49-F238E27FC236}">
                <a16:creationId xmlns:a16="http://schemas.microsoft.com/office/drawing/2014/main" id="{48431DFE-192F-4681-AFE7-925A553FE3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12684" r="20221"/>
          <a:stretch/>
        </p:blipFill>
        <p:spPr>
          <a:xfrm>
            <a:off x="3665353" y="1817171"/>
            <a:ext cx="2177307" cy="5040829"/>
          </a:xfrm>
          <a:prstGeom prst="rect">
            <a:avLst/>
          </a:prstGeom>
          <a:effectLst>
            <a:outerShdw dir="5400000" algn="ctr" rotWithShape="0">
              <a:srgbClr val="000000">
                <a:alpha val="68000"/>
              </a:srgbClr>
            </a:outerShdw>
          </a:effectLst>
        </p:spPr>
      </p:pic>
      <p:pic>
        <p:nvPicPr>
          <p:cNvPr id="3" name="porte qui ouvre">
            <a:extLst>
              <a:ext uri="{FF2B5EF4-FFF2-40B4-BE49-F238E27FC236}">
                <a16:creationId xmlns:a16="http://schemas.microsoft.com/office/drawing/2014/main" id="{45C0EAAD-52D2-4384-A108-56A51C732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18" y="1265726"/>
            <a:ext cx="3539845" cy="7333012"/>
          </a:xfrm>
          <a:prstGeom prst="rect">
            <a:avLst/>
          </a:prstGeom>
        </p:spPr>
      </p:pic>
      <p:pic>
        <p:nvPicPr>
          <p:cNvPr id="6" name="DOORWood_Porte d appartement ouverture 1 (ID 1702)_LS">
            <a:hlinkClick r:id="" action="ppaction://media"/>
            <a:extLst>
              <a:ext uri="{FF2B5EF4-FFF2-40B4-BE49-F238E27FC236}">
                <a16:creationId xmlns:a16="http://schemas.microsoft.com/office/drawing/2014/main" id="{7694A09E-2207-4EE5-A87E-6E41C5351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8083" y="129325"/>
            <a:ext cx="390180" cy="48736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1D9094-60F6-40CB-9655-5A1B3C4311A9}"/>
              </a:ext>
            </a:extLst>
          </p:cNvPr>
          <p:cNvSpPr txBox="1"/>
          <p:nvPr/>
        </p:nvSpPr>
        <p:spPr>
          <a:xfrm>
            <a:off x="417405" y="415636"/>
            <a:ext cx="8490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rgbClr val="265C7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Bienvenue</a:t>
            </a:r>
          </a:p>
        </p:txBody>
      </p:sp>
    </p:spTree>
    <p:extLst>
      <p:ext uri="{BB962C8B-B14F-4D97-AF65-F5344CB8AC3E}">
        <p14:creationId xmlns:p14="http://schemas.microsoft.com/office/powerpoint/2010/main" val="40211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70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Arial Narrow" panose="020B0606020202030204" pitchFamily="34" charset="0"/>
              </a:rPr>
              <a:t>Un pas à la fois, pour une rentrée en douceur!</a:t>
            </a:r>
            <a:endParaRPr lang="fr-CA" dirty="0">
              <a:latin typeface="Arial Narrow" panose="020B060602020203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9" y="1880458"/>
            <a:ext cx="3586348" cy="428612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3897297" y="1880458"/>
            <a:ext cx="476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hlinkClick r:id="rId3"/>
              </a:rPr>
              <a:t>https://www.lafae.qc.ca/pedagogie/prescolaire</a:t>
            </a:r>
            <a:r>
              <a:rPr lang="fr-CA" dirty="0" smtClean="0">
                <a:hlinkClick r:id="rId3"/>
              </a:rPr>
              <a:t>/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10" name="Rectangle 9"/>
          <p:cNvSpPr/>
          <p:nvPr/>
        </p:nvSpPr>
        <p:spPr>
          <a:xfrm>
            <a:off x="4088167" y="515602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hlinkClick r:id="rId4"/>
              </a:rPr>
              <a:t>https://</a:t>
            </a:r>
            <a:r>
              <a:rPr lang="fr-CA" dirty="0" smtClean="0">
                <a:hlinkClick r:id="rId4"/>
              </a:rPr>
              <a:t>www.lafae.qc.ca/wp-content/uploads/2011/01/20170418_Depliant_Entree_progressive_mammouth_WEB.pdf</a:t>
            </a:r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502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99672" y="153470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A" sz="2200" dirty="0" smtClean="0"/>
              <a:t>Entrée progressive septembre 2021</a:t>
            </a:r>
            <a:r>
              <a:rPr lang="fr-CA" sz="1600" dirty="0" smtClean="0"/>
              <a:t/>
            </a:r>
            <a:br>
              <a:rPr lang="fr-CA" sz="1600" dirty="0" smtClean="0"/>
            </a:br>
            <a:r>
              <a:rPr lang="fr-CA" sz="1600" dirty="0" smtClean="0"/>
              <a:t> </a:t>
            </a:r>
            <a:br>
              <a:rPr lang="fr-CA" sz="1600" dirty="0" smtClean="0"/>
            </a:br>
            <a:r>
              <a:rPr lang="fr-CA" sz="1600" dirty="0" smtClean="0">
                <a:latin typeface="Arial Narrow" panose="020B0606020202030204" pitchFamily="34" charset="0"/>
              </a:rPr>
              <a:t>Chers parents,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 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C’est avec grand plaisir que nous attendons l’arrivée de votre enfant à l’école des Cépages en septembre prochain. Nous voulons que la transition vers la maternelle se fasse le plus harmonieusement possible pour votre enfant. L’horaire de la rentrée a donc été modifié </a:t>
            </a:r>
            <a:r>
              <a:rPr lang="fr-CA" sz="1600" i="1" dirty="0" smtClean="0">
                <a:latin typeface="Arial Narrow" panose="020B0606020202030204" pitchFamily="34" charset="0"/>
              </a:rPr>
              <a:t>pour les enfants de la maternelle</a:t>
            </a:r>
            <a:r>
              <a:rPr lang="fr-CA" sz="1600" dirty="0" smtClean="0">
                <a:latin typeface="Arial Narrow" panose="020B0606020202030204" pitchFamily="34" charset="0"/>
              </a:rPr>
              <a:t> durant la période de l’entrée progressive. 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 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Le nombre d’enfants ainsi que le temps de présence sont réduits pour permettre à l’enseignante de créer un contexte personnalisé et d’instaurer une relation de qualité avec votre enfant ce qui diminuera l’insécurité. </a:t>
            </a:r>
            <a:r>
              <a:rPr lang="fr-CA" sz="1600" b="1" dirty="0" smtClean="0">
                <a:latin typeface="Arial Narrow" panose="020B0606020202030204" pitchFamily="34" charset="0"/>
              </a:rPr>
              <a:t>Le temps passé à l’école et le nombre d’enfants dans le groupe influencent grandement les premiers contacts de l’enfant avec l’école.</a:t>
            </a:r>
            <a:r>
              <a:rPr lang="fr-CA" sz="1600" dirty="0" smtClean="0">
                <a:latin typeface="Arial Narrow" panose="020B0606020202030204" pitchFamily="34" charset="0"/>
              </a:rPr>
              <a:t> 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 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L’entrée à la maternelle se fera donc de façon progressive et elle s’échelonnera du 31 août au 7 septembre 2021. L’horaire régulier débutera le mercredi 8 septembre.  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 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r>
              <a:rPr lang="fr-CA" sz="1600" dirty="0" smtClean="0">
                <a:latin typeface="Arial Narrow" panose="020B0606020202030204" pitchFamily="34" charset="0"/>
              </a:rPr>
              <a:t>Voici donc l’horaire de l’entrée progressive : </a:t>
            </a:r>
            <a:br>
              <a:rPr lang="fr-CA" sz="1600" dirty="0" smtClean="0">
                <a:latin typeface="Arial Narrow" panose="020B0606020202030204" pitchFamily="34" charset="0"/>
              </a:rPr>
            </a:br>
            <a:endParaRPr lang="fr-CA" sz="1600" dirty="0">
              <a:latin typeface="Arial Narrow" panose="020B0606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86968" y="6075145"/>
            <a:ext cx="80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N.B. </a:t>
            </a:r>
            <a:r>
              <a:rPr lang="fr-CA" dirty="0"/>
              <a:t> </a:t>
            </a:r>
            <a:r>
              <a:rPr lang="fr-CA" dirty="0" smtClean="0"/>
              <a:t> Vous serez informés cet été du demi-groupe de votre enfant (A ou B), </a:t>
            </a:r>
          </a:p>
          <a:p>
            <a:pPr algn="ctr"/>
            <a:r>
              <a:rPr lang="fr-CA" dirty="0" smtClean="0"/>
              <a:t>ainsi que pour l’heure de votre rendez-vous du 31 août.</a:t>
            </a:r>
            <a:endParaRPr lang="fr-CA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80211"/>
              </p:ext>
            </p:extLst>
          </p:nvPr>
        </p:nvGraphicFramePr>
        <p:xfrm>
          <a:off x="1867486" y="3813925"/>
          <a:ext cx="5480050" cy="2282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010">
                  <a:extLst>
                    <a:ext uri="{9D8B030D-6E8A-4147-A177-3AD203B41FA5}">
                      <a16:colId xmlns:a16="http://schemas.microsoft.com/office/drawing/2014/main" val="2395933207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2217045456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879918892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3306312184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13662280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Mardi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31 août 2021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Mercredi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</a:t>
                      </a:r>
                      <a:r>
                        <a:rPr lang="fr-CA" sz="1000" baseline="30000">
                          <a:effectLst/>
                        </a:rPr>
                        <a:t>er</a:t>
                      </a:r>
                      <a:r>
                        <a:rPr lang="fr-CA" sz="1000">
                          <a:effectLst/>
                        </a:rPr>
                        <a:t> septembre 2021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Jeudi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2 septembre 2021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Vendredi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3 septembre 2021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Mardi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7 septembre 2021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6068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Rencontre des élèves en petit groupe de 6 avec un parent. (+/- 60 minutes)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(8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9 h 15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(8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9 h 15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(8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9 h 45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 et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(16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8 h 15 à 11 h 45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9130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446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Rencontre des élèves en petit groupe de 6 avec un parent. (+/- 60 minutes)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(8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13 h à 14 h 00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A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(8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13 h à 14 h 00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Groupe B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(8 élèves)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 </a:t>
                      </a:r>
                      <a:endParaRPr lang="fr-C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>
                          <a:effectLst/>
                        </a:rPr>
                        <a:t>13 h à 14 h 30</a:t>
                      </a:r>
                      <a:endParaRPr lang="fr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A" sz="1000" dirty="0">
                          <a:effectLst/>
                        </a:rPr>
                        <a:t>Temps réservé aux enseignantes</a:t>
                      </a:r>
                      <a:endParaRPr lang="fr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537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3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B235D62-BD16-4196-9F2C-39D9961A7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989165"/>
              </p:ext>
            </p:extLst>
          </p:nvPr>
        </p:nvGraphicFramePr>
        <p:xfrm>
          <a:off x="413522" y="409904"/>
          <a:ext cx="8316956" cy="603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8788">
                  <a:extLst>
                    <a:ext uri="{9D8B030D-6E8A-4147-A177-3AD203B41FA5}">
                      <a16:colId xmlns:a16="http://schemas.microsoft.com/office/drawing/2014/main" val="4194124267"/>
                    </a:ext>
                  </a:extLst>
                </a:gridCol>
                <a:gridCol w="2418168">
                  <a:extLst>
                    <a:ext uri="{9D8B030D-6E8A-4147-A177-3AD203B41FA5}">
                      <a16:colId xmlns:a16="http://schemas.microsoft.com/office/drawing/2014/main" val="3813772667"/>
                    </a:ext>
                  </a:extLst>
                </a:gridCol>
              </a:tblGrid>
              <a:tr h="1158177">
                <a:tc>
                  <a:txBody>
                    <a:bodyPr/>
                    <a:lstStyle/>
                    <a:p>
                      <a:r>
                        <a:rPr lang="fr-CA" sz="1800" b="1" dirty="0">
                          <a:solidFill>
                            <a:srgbClr val="265C7E"/>
                          </a:solidFill>
                        </a:rPr>
                        <a:t>Mise en page personnalisée :</a:t>
                      </a:r>
                    </a:p>
                    <a:p>
                      <a:r>
                        <a:rPr lang="fr-CA" sz="1800" dirty="0">
                          <a:solidFill>
                            <a:srgbClr val="265C7E"/>
                          </a:solidFill>
                        </a:rPr>
                        <a:t>[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insérer les partenaires de réalisation, leur titre et le nom de l’école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</a:rPr>
                        <a:t>]</a:t>
                      </a:r>
                    </a:p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01976"/>
                  </a:ext>
                </a:extLst>
              </a:tr>
              <a:tr h="1158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Bonification par Natalie Aubry, conseillère pédagogique au Service national du RÉCIT à l’éducation préscolaire, Février 2021</a:t>
                      </a:r>
                    </a:p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495915"/>
                  </a:ext>
                </a:extLst>
              </a:tr>
              <a:tr h="1425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Conception et réalisation initiale par Marie-Claude Blanchard et Marie-Hélène Leblond, conseillères pédagogiques à l’éducation préscolaire, dans le cadre du projet de « Comité local de transition » du Centre de services scolaire de la Capitale</a:t>
                      </a:r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415032"/>
                  </a:ext>
                </a:extLst>
              </a:tr>
              <a:tr h="1107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Document inspiré du projet sur la transition du CSS de Portneuf réalisé par </a:t>
                      </a:r>
                      <a:r>
                        <a:rPr lang="fr-CA" sz="1800" dirty="0" err="1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Georgianne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 Savard, psychoéducatrice et Sara </a:t>
                      </a:r>
                      <a:r>
                        <a:rPr lang="fr-CA" sz="1800" dirty="0" err="1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Suzor</a:t>
                      </a:r>
                      <a:r>
                        <a:rPr lang="fr-CA" sz="1800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, secrétaire aux services éducatifs. Mars 2017.</a:t>
                      </a:r>
                      <a:endParaRPr lang="fr-CA" sz="1800" b="1" dirty="0">
                        <a:solidFill>
                          <a:srgbClr val="265C7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b="1" dirty="0">
                        <a:solidFill>
                          <a:srgbClr val="265C7E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327227"/>
                  </a:ext>
                </a:extLst>
              </a:tr>
              <a:tr h="1107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</a:rPr>
                        <a:t>Images 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  <a:hlinkClick r:id="rId3"/>
                        </a:rPr>
                        <a:t>www.freepik.com</a:t>
                      </a:r>
                      <a:endParaRPr lang="fr-CA" sz="1800" b="1" dirty="0">
                        <a:solidFill>
                          <a:srgbClr val="265C7E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dirty="0">
                          <a:solidFill>
                            <a:srgbClr val="265C7E"/>
                          </a:solidFill>
                          <a:latin typeface="Arial Narrow" panose="020B0606020202030204" pitchFamily="34" charset="0"/>
                          <a:hlinkClick r:id="rId4"/>
                        </a:rPr>
                        <a:t>www.pixabay.com</a:t>
                      </a:r>
                      <a:endParaRPr lang="fr-CA" sz="1800" b="1" dirty="0">
                        <a:solidFill>
                          <a:srgbClr val="265C7E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DC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604131"/>
                  </a:ext>
                </a:extLst>
              </a:tr>
            </a:tbl>
          </a:graphicData>
        </a:graphic>
      </p:graphicFrame>
      <p:pic>
        <p:nvPicPr>
          <p:cNvPr id="14" name="Image 1" descr="cid:d7ec2c1f-dfae-471b-95ff-ad26bf9bc9b4">
            <a:extLst>
              <a:ext uri="{FF2B5EF4-FFF2-40B4-BE49-F238E27FC236}">
                <a16:creationId xmlns:a16="http://schemas.microsoft.com/office/drawing/2014/main" id="{0188E701-4C2D-4B66-B273-2F8C26883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75" y="1465705"/>
            <a:ext cx="2264507" cy="101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5CE691F-EAA1-498A-BE5A-B812CD5EA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/>
          <a:stretch/>
        </p:blipFill>
        <p:spPr bwMode="auto">
          <a:xfrm>
            <a:off x="6217331" y="2739751"/>
            <a:ext cx="2595594" cy="101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4" descr="Accueil | Centre de services scolaire de Portneuf">
            <a:extLst>
              <a:ext uri="{FF2B5EF4-FFF2-40B4-BE49-F238E27FC236}">
                <a16:creationId xmlns:a16="http://schemas.microsoft.com/office/drawing/2014/main" id="{32DB80C7-9999-418B-BA22-FBDF6817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45" y="4079807"/>
            <a:ext cx="2378237" cy="10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7CE51D-7AA7-42B7-95B0-8DA5A49DEF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/>
          <a:stretch/>
        </p:blipFill>
        <p:spPr>
          <a:xfrm>
            <a:off x="6382875" y="539889"/>
            <a:ext cx="2323498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5AFA633-59CC-491F-AD66-78B1D217C328}"/>
              </a:ext>
            </a:extLst>
          </p:cNvPr>
          <p:cNvGrpSpPr/>
          <p:nvPr/>
        </p:nvGrpSpPr>
        <p:grpSpPr>
          <a:xfrm>
            <a:off x="281940" y="467016"/>
            <a:ext cx="8179615" cy="1590383"/>
            <a:chOff x="335735" y="416285"/>
            <a:chExt cx="8179615" cy="159038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195C426E-3BE1-4DE6-B362-7214807DAE0E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AB04F9E-6B4F-4979-9EC6-5DE7F9DF201C}"/>
                </a:ext>
              </a:extLst>
            </p:cNvPr>
            <p:cNvGrpSpPr/>
            <p:nvPr/>
          </p:nvGrpSpPr>
          <p:grpSpPr>
            <a:xfrm>
              <a:off x="335735" y="468000"/>
              <a:ext cx="8179615" cy="1538668"/>
              <a:chOff x="335735" y="468000"/>
              <a:chExt cx="8179615" cy="1538668"/>
            </a:xfrm>
          </p:grpSpPr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A217C7C7-29BC-4106-A7CA-E58DCC3D5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735" y="1257121"/>
                <a:ext cx="8179615" cy="749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3600" b="0" i="0" u="none" strike="noStrike" cap="none" normalizeH="0" baseline="0" dirty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Mme </a:t>
                </a:r>
                <a:r>
                  <a:rPr lang="fr-CA" altLang="fr-FR" sz="3600" dirty="0" smtClean="0">
                    <a:solidFill>
                      <a:srgbClr val="265C7E"/>
                    </a:solidFill>
                    <a:latin typeface="Comic Sans MS" panose="030F0702030302020204" pitchFamily="66" charset="0"/>
                  </a:rPr>
                  <a:t>Lamothe</a:t>
                </a:r>
                <a:endParaRPr kumimoji="0" lang="fr-FR" altLang="fr-FR" sz="36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6A62728-723D-4F6E-9307-20B10E3BD09D}"/>
                  </a:ext>
                </a:extLst>
              </p:cNvPr>
              <p:cNvSpPr txBox="1"/>
              <p:nvPr/>
            </p:nvSpPr>
            <p:spPr>
              <a:xfrm>
                <a:off x="2105619" y="468000"/>
                <a:ext cx="4984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direction</a:t>
                </a:r>
              </a:p>
            </p:txBody>
          </p:sp>
        </p:grp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1A21BB69-A4A4-4D29-8821-617060141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4" y="1758614"/>
            <a:ext cx="3615471" cy="48206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555" y="3643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flythroug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8"/>
          <a:stretch/>
        </p:blipFill>
        <p:spPr>
          <a:xfrm>
            <a:off x="3436658" y="1525857"/>
            <a:ext cx="4789884" cy="517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14F57CE-8418-425E-B914-DF591EAA6AAD}"/>
              </a:ext>
            </a:extLst>
          </p:cNvPr>
          <p:cNvGrpSpPr/>
          <p:nvPr/>
        </p:nvGrpSpPr>
        <p:grpSpPr>
          <a:xfrm>
            <a:off x="303675" y="467016"/>
            <a:ext cx="7922867" cy="1423454"/>
            <a:chOff x="357470" y="416285"/>
            <a:chExt cx="7922867" cy="14234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C6E4278-3627-43A1-92C8-6D45C13C3276}"/>
                </a:ext>
              </a:extLst>
            </p:cNvPr>
            <p:cNvSpPr/>
            <p:nvPr/>
          </p:nvSpPr>
          <p:spPr>
            <a:xfrm>
              <a:off x="995988" y="416285"/>
              <a:ext cx="7284349" cy="7694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BB9C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B41303C-606A-4627-A4C8-5202EC4858E6}"/>
                </a:ext>
              </a:extLst>
            </p:cNvPr>
            <p:cNvGrpSpPr/>
            <p:nvPr/>
          </p:nvGrpSpPr>
          <p:grpSpPr>
            <a:xfrm>
              <a:off x="357470" y="468000"/>
              <a:ext cx="7779113" cy="1371739"/>
              <a:chOff x="357470" y="468000"/>
              <a:chExt cx="7779113" cy="1371739"/>
            </a:xfrm>
          </p:grpSpPr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A52965FC-3109-43BF-9427-93E61D393D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470" y="1403731"/>
                <a:ext cx="7779113" cy="436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A" altLang="fr-FR" sz="36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M.</a:t>
                </a:r>
                <a:r>
                  <a:rPr kumimoji="0" lang="fr-CA" altLang="fr-FR" sz="3600" b="0" i="0" u="none" strike="noStrike" cap="none" normalizeH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 Chartrand</a:t>
                </a:r>
                <a:r>
                  <a:rPr kumimoji="0" lang="fr-CA" altLang="fr-FR" sz="3600" b="0" i="0" u="none" strike="noStrike" cap="none" normalizeH="0" baseline="0" dirty="0" smtClean="0">
                    <a:ln>
                      <a:noFill/>
                    </a:ln>
                    <a:solidFill>
                      <a:srgbClr val="265C7E"/>
                    </a:solidFill>
                    <a:effectLst/>
                    <a:latin typeface="Comic Sans MS" panose="030F0702030302020204" pitchFamily="66" charset="0"/>
                  </a:rPr>
                  <a:t> </a:t>
                </a:r>
                <a:endParaRPr kumimoji="0" lang="fr-FR" altLang="fr-FR" sz="3600" b="0" i="0" u="none" strike="noStrike" cap="none" normalizeH="0" baseline="0" dirty="0">
                  <a:ln>
                    <a:noFill/>
                  </a:ln>
                  <a:solidFill>
                    <a:srgbClr val="265C7E"/>
                  </a:solidFill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186593E-EDB4-4155-A6BE-A9F1657181B5}"/>
                  </a:ext>
                </a:extLst>
              </p:cNvPr>
              <p:cNvSpPr txBox="1"/>
              <p:nvPr/>
            </p:nvSpPr>
            <p:spPr>
              <a:xfrm>
                <a:off x="2105619" y="468000"/>
                <a:ext cx="4984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fr-CA" sz="4000" b="1" dirty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La </a:t>
                </a:r>
                <a:r>
                  <a:rPr lang="fr-CA" sz="4000" b="1" dirty="0" smtClean="0">
                    <a:solidFill>
                      <a:srgbClr val="265C7E"/>
                    </a:solidFill>
                    <a:latin typeface="Arial Narrow" panose="020B0606020202030204" pitchFamily="34" charset="0"/>
                  </a:rPr>
                  <a:t>direction adjointe</a:t>
                </a:r>
                <a:endParaRPr lang="fr-CA" sz="4000" b="1" dirty="0">
                  <a:solidFill>
                    <a:srgbClr val="265C7E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7543" y="467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58" y="2676257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Morissette</a:t>
            </a: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 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62606" y="5009844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5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3453"/>
          <a:stretch/>
        </p:blipFill>
        <p:spPr>
          <a:xfrm>
            <a:off x="4652635" y="1926167"/>
            <a:ext cx="3429479" cy="4461468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4806" y="287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03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91" y="2545539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endParaRPr kumimoji="0" lang="fr-CA" altLang="fr-FR" sz="4400" b="0" i="0" u="none" strike="noStrike" cap="none" normalizeH="0" baseline="0" dirty="0" smtClean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Philippe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11792" y="4794781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5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41" y="1970364"/>
            <a:ext cx="4570798" cy="3499304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8634" y="286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58" y="2676257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endParaRPr kumimoji="0" lang="fr-CA" altLang="fr-FR" sz="4400" b="0" i="0" u="none" strike="noStrike" cap="none" normalizeH="0" baseline="0" dirty="0" smtClean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St-Amour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62606" y="5009844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4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2503" y="2009002"/>
            <a:ext cx="4647508" cy="3485631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8391" y="260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49C4D927-A84C-4F7E-AE9B-48C707C5EA1D}"/>
              </a:ext>
            </a:extLst>
          </p:cNvPr>
          <p:cNvSpPr/>
          <p:nvPr/>
        </p:nvSpPr>
        <p:spPr>
          <a:xfrm>
            <a:off x="1045651" y="318327"/>
            <a:ext cx="1904092" cy="191402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F5B3FD0-B6A1-4589-B621-7BE3BAEB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6320" r="63915" b="57615"/>
          <a:stretch/>
        </p:blipFill>
        <p:spPr>
          <a:xfrm>
            <a:off x="1230209" y="503848"/>
            <a:ext cx="1534975" cy="1542986"/>
          </a:xfrm>
          <a:prstGeom prst="ellipse">
            <a:avLst/>
          </a:prstGeom>
          <a:ln w="63500" cap="rnd">
            <a:solidFill>
              <a:srgbClr val="4DD0D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Rappel De Papier Vierge Notes Vectorielles Ensemble Vecteur gratuit">
            <a:extLst>
              <a:ext uri="{FF2B5EF4-FFF2-40B4-BE49-F238E27FC236}">
                <a16:creationId xmlns:a16="http://schemas.microsoft.com/office/drawing/2014/main" id="{6653DEB1-EC9B-4F8C-AC3E-D6F30D92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8255" r="7302" b="51114"/>
          <a:stretch/>
        </p:blipFill>
        <p:spPr bwMode="auto">
          <a:xfrm>
            <a:off x="0" y="1970364"/>
            <a:ext cx="4468077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5D874C4-DE7A-4FC1-B35D-5591660B0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58" y="2676257"/>
            <a:ext cx="3009432" cy="21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Mme </a:t>
            </a:r>
            <a:r>
              <a:rPr lang="fr-CA" altLang="fr-FR" sz="4400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Chagnon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4400" b="0" i="0" u="none" strike="noStrike" cap="none" normalizeH="0" baseline="0" dirty="0" smtClean="0">
                <a:ln>
                  <a:noFill/>
                </a:ln>
                <a:solidFill>
                  <a:srgbClr val="265C7E"/>
                </a:solidFill>
                <a:effectLst/>
                <a:latin typeface="Arial Narrow" panose="020B0606020202030204" pitchFamily="34" charset="0"/>
              </a:rPr>
              <a:t>enseignante</a:t>
            </a:r>
            <a:endParaRPr kumimoji="0" lang="fr-FR" altLang="fr-FR" sz="4400" b="0" i="0" u="none" strike="noStrike" cap="none" normalizeH="0" baseline="0" dirty="0">
              <a:ln>
                <a:noFill/>
              </a:ln>
              <a:solidFill>
                <a:srgbClr val="265C7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62CDF9-6178-4486-A961-3415EC6F1C96}"/>
              </a:ext>
            </a:extLst>
          </p:cNvPr>
          <p:cNvSpPr txBox="1"/>
          <p:nvPr/>
        </p:nvSpPr>
        <p:spPr>
          <a:xfrm>
            <a:off x="362606" y="5009844"/>
            <a:ext cx="36072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 smtClean="0">
                <a:solidFill>
                  <a:srgbClr val="265C7E"/>
                </a:solidFill>
                <a:latin typeface="Arial Narrow" panose="020B0606020202030204" pitchFamily="34" charset="0"/>
              </a:rPr>
              <a:t>Préscolaire 4 ans</a:t>
            </a:r>
            <a:endParaRPr lang="fr-CA" sz="2500" b="1" dirty="0">
              <a:solidFill>
                <a:srgbClr val="265C7E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75602-3F86-4255-A83A-53FF0012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21548"/>
            <a:ext cx="4383404" cy="5614903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C6CC1F-C235-44B6-9160-E1CD2E23E71F}"/>
              </a:ext>
            </a:extLst>
          </p:cNvPr>
          <p:cNvSpPr txBox="1">
            <a:spLocks/>
          </p:cNvSpPr>
          <p:nvPr/>
        </p:nvSpPr>
        <p:spPr>
          <a:xfrm>
            <a:off x="4431323" y="926124"/>
            <a:ext cx="4384431" cy="56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60" y="1161348"/>
            <a:ext cx="2809507" cy="5164143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4017" y="226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&quot;/&gt;&lt;property id=&quot;20307&quot; value=&quot;256&quot;/&gt;&lt;/object&gt;&lt;object type=&quot;3&quot; unique_id=&quot;10004&quot;&gt;&lt;property id=&quot;20148&quot; value=&quot;5&quot;/&gt;&lt;property id=&quot;20300&quot; value=&quot;Diapositive 2&quot;/&gt;&lt;property id=&quot;20307&quot; value=&quot;260&quot;/&gt;&lt;/object&gt;&lt;object type=&quot;3&quot; unique_id=&quot;10005&quot;&gt;&lt;property id=&quot;20148&quot; value=&quot;5&quot;/&gt;&lt;property id=&quot;20300&quot; value=&quot;Diapositive 3&quot;/&gt;&lt;property id=&quot;20307&quot; value=&quot;259&quot;/&gt;&lt;/object&gt;&lt;object type=&quot;3&quot; unique_id=&quot;10006&quot;&gt;&lt;property id=&quot;20148&quot; value=&quot;5&quot;/&gt;&lt;property id=&quot;20300&quot; value=&quot;Diapositive 4&quot;/&gt;&lt;property id=&quot;20307&quot; value=&quot;257&quot;/&gt;&lt;/object&gt;&lt;object type=&quot;3&quot; unique_id=&quot;10007&quot;&gt;&lt;property id=&quot;20148&quot; value=&quot;5&quot;/&gt;&lt;property id=&quot;20300&quot; value=&quot;Diapositive 5&quot;/&gt;&lt;property id=&quot;20307&quot; value=&quot;261&quot;/&gt;&lt;/object&gt;&lt;object type=&quot;3&quot; unique_id=&quot;10008&quot;&gt;&lt;property id=&quot;20148&quot; value=&quot;5&quot;/&gt;&lt;property id=&quot;20300&quot; value=&quot;Diapositive 6&quot;/&gt;&lt;property id=&quot;20307&quot; value=&quot;263&quot;/&gt;&lt;/object&gt;&lt;object type=&quot;3&quot; unique_id=&quot;10009&quot;&gt;&lt;property id=&quot;20148&quot; value=&quot;5&quot;/&gt;&lt;property id=&quot;20300&quot; value=&quot;Diapositive 7&quot;/&gt;&lt;property id=&quot;20307&quot; value=&quot;262&quot;/&gt;&lt;/object&gt;&lt;object type=&quot;3&quot; unique_id=&quot;10010&quot;&gt;&lt;property id=&quot;20148&quot; value=&quot;5&quot;/&gt;&lt;property id=&quot;20300&quot; value=&quot;Diapositive 8&quot;/&gt;&lt;property id=&quot;20307&quot; value=&quot;264&quot;/&gt;&lt;/object&gt;&lt;object type=&quot;3&quot; unique_id=&quot;10011&quot;&gt;&lt;property id=&quot;20148&quot; value=&quot;5&quot;/&gt;&lt;property id=&quot;20300&quot; value=&quot;Diapositive 9&quot;/&gt;&lt;property id=&quot;20307&quot; value=&quot;265&quot;/&gt;&lt;/object&gt;&lt;object type=&quot;3&quot; unique_id=&quot;10012&quot;&gt;&lt;property id=&quot;20148&quot; value=&quot;5&quot;/&gt;&lt;property id=&quot;20300&quot; value=&quot;Diapositive 10&quot;/&gt;&lt;property id=&quot;20307&quot; value=&quot;266&quot;/&gt;&lt;/object&gt;&lt;object type=&quot;3&quot; unique_id=&quot;10013&quot;&gt;&lt;property id=&quot;20148&quot; value=&quot;5&quot;/&gt;&lt;property id=&quot;20300&quot; value=&quot;Diapositive 11 - &amp;quot;Projet de « Comité local de transition »  commission scolaire de la Capitale &amp;quot;&quot;/&gt;&lt;property id=&quot;20307&quot; value=&quot;267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37958BC56354C855FB6958312D360" ma:contentTypeVersion="28" ma:contentTypeDescription="Crée un document." ma:contentTypeScope="" ma:versionID="89ab9cb7cdcadc22d91291b32ee3fb5f">
  <xsd:schema xmlns:xsd="http://www.w3.org/2001/XMLSchema" xmlns:xs="http://www.w3.org/2001/XMLSchema" xmlns:p="http://schemas.microsoft.com/office/2006/metadata/properties" xmlns:ns3="32dbeb6a-df6a-4534-bec4-080a1ceb6813" xmlns:ns4="8c6a8dc0-92ea-4f5c-ab5c-f19c47f9ab4f" targetNamespace="http://schemas.microsoft.com/office/2006/metadata/properties" ma:root="true" ma:fieldsID="273bfcdad0a7686097130d468d2e8c97" ns3:_="" ns4:_="">
    <xsd:import namespace="32dbeb6a-df6a-4534-bec4-080a1ceb6813"/>
    <xsd:import namespace="8c6a8dc0-92ea-4f5c-ab5c-f19c47f9ab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beb6a-df6a-4534-bec4-080a1ceb68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8dc0-92ea-4f5c-ab5c-f19c47f9ab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32dbeb6a-df6a-4534-bec4-080a1ceb6813" xsi:nil="true"/>
    <NotebookType xmlns="32dbeb6a-df6a-4534-bec4-080a1ceb6813" xsi:nil="true"/>
    <FolderType xmlns="32dbeb6a-df6a-4534-bec4-080a1ceb6813" xsi:nil="true"/>
    <Student_Groups xmlns="32dbeb6a-df6a-4534-bec4-080a1ceb6813">
      <UserInfo>
        <DisplayName/>
        <AccountId xsi:nil="true"/>
        <AccountType/>
      </UserInfo>
    </Student_Groups>
    <AppVersion xmlns="32dbeb6a-df6a-4534-bec4-080a1ceb6813" xsi:nil="true"/>
    <DefaultSectionNames xmlns="32dbeb6a-df6a-4534-bec4-080a1ceb6813" xsi:nil="true"/>
    <Students xmlns="32dbeb6a-df6a-4534-bec4-080a1ceb6813">
      <UserInfo>
        <DisplayName/>
        <AccountId xsi:nil="true"/>
        <AccountType/>
      </UserInfo>
    </Students>
    <Invited_Students xmlns="32dbeb6a-df6a-4534-bec4-080a1ceb6813" xsi:nil="true"/>
    <Self_Registration_Enabled xmlns="32dbeb6a-df6a-4534-bec4-080a1ceb6813" xsi:nil="true"/>
    <Has_Teacher_Only_SectionGroup xmlns="32dbeb6a-df6a-4534-bec4-080a1ceb6813" xsi:nil="true"/>
    <Teachers xmlns="32dbeb6a-df6a-4534-bec4-080a1ceb6813">
      <UserInfo>
        <DisplayName/>
        <AccountId xsi:nil="true"/>
        <AccountType/>
      </UserInfo>
    </Teachers>
    <IsNotebookLocked xmlns="32dbeb6a-df6a-4534-bec4-080a1ceb6813" xsi:nil="true"/>
    <CultureName xmlns="32dbeb6a-df6a-4534-bec4-080a1ceb6813" xsi:nil="true"/>
    <TeamsChannelId xmlns="32dbeb6a-df6a-4534-bec4-080a1ceb6813" xsi:nil="true"/>
    <Invited_Teachers xmlns="32dbeb6a-df6a-4534-bec4-080a1ceb6813" xsi:nil="true"/>
    <Owner xmlns="32dbeb6a-df6a-4534-bec4-080a1ceb6813">
      <UserInfo>
        <DisplayName/>
        <AccountId xsi:nil="true"/>
        <AccountType/>
      </UserInfo>
    </Owner>
    <Is_Collaboration_Space_Locked xmlns="32dbeb6a-df6a-4534-bec4-080a1ceb6813" xsi:nil="true"/>
  </documentManagement>
</p:properties>
</file>

<file path=customXml/itemProps1.xml><?xml version="1.0" encoding="utf-8"?>
<ds:datastoreItem xmlns:ds="http://schemas.openxmlformats.org/officeDocument/2006/customXml" ds:itemID="{0437C1F6-1C69-497A-8A7F-7C4BF77CFA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BB90A6-E7EF-430B-965A-961F10599C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dbeb6a-df6a-4534-bec4-080a1ceb6813"/>
    <ds:schemaRef ds:uri="8c6a8dc0-92ea-4f5c-ab5c-f19c47f9ab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D89522-4139-461E-A842-DA4F3D0C814E}">
  <ds:schemaRefs>
    <ds:schemaRef ds:uri="http://schemas.microsoft.com/office/2006/documentManagement/types"/>
    <ds:schemaRef ds:uri="http://purl.org/dc/dcmitype/"/>
    <ds:schemaRef ds:uri="8c6a8dc0-92ea-4f5c-ab5c-f19c47f9ab4f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32dbeb6a-df6a-4534-bec4-080a1ceb681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12846</TotalTime>
  <Words>964</Words>
  <Application>Microsoft Office PowerPoint</Application>
  <PresentationFormat>Affichage à l'écran (4:3)</PresentationFormat>
  <Paragraphs>164</Paragraphs>
  <Slides>32</Slides>
  <Notes>27</Notes>
  <HiddenSlides>0</HiddenSlides>
  <MMClips>25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Comic Sans MS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Articles intéressants</vt:lpstr>
      <vt:lpstr>L’école des Cépages</vt:lpstr>
      <vt:lpstr>Présentation PowerPoint</vt:lpstr>
      <vt:lpstr>Un pas à la fois, pour une rentrée en douceur!</vt:lpstr>
      <vt:lpstr>Entrée progressive septembre 2021   Chers parents,   C’est avec grand plaisir que nous attendons l’arrivée de votre enfant à l’école des Cépages en septembre prochain. Nous voulons que la transition vers la maternelle se fasse le plus harmonieusement possible pour votre enfant. L’horaire de la rentrée a donc été modifié pour les enfants de la maternelle durant la période de l’entrée progressive.    Le nombre d’enfants ainsi que le temps de présence sont réduits pour permettre à l’enseignante de créer un contexte personnalisé et d’instaurer une relation de qualité avec votre enfant ce qui diminuera l’insécurité. Le temps passé à l’école et le nombre d’enfants dans le groupe influencent grandement les premiers contacts de l’enfant avec l’école.    L’entrée à la maternelle se fera donc de façon progressive et elle s’échelonnera du 31 août au 7 septembre 2021. L’horaire régulier débutera le mercredi 8 septembre.     Voici donc l’horaire de l’entrée progressive : 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Blanchard Marie-Claude</dc:creator>
  <cp:lastModifiedBy>Chartrand Patrick</cp:lastModifiedBy>
  <cp:revision>338</cp:revision>
  <cp:lastPrinted>2019-01-17T18:53:57Z</cp:lastPrinted>
  <dcterms:created xsi:type="dcterms:W3CDTF">2019-01-17T15:29:43Z</dcterms:created>
  <dcterms:modified xsi:type="dcterms:W3CDTF">2021-06-29T17:19:32Z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0x010100A0B37958BC56354C855FB6958312D360</vt:lpwstr>
  </property>
</Properties>
</file>